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256" r:id="rId3"/>
    <p:sldId id="257" r:id="rId4"/>
    <p:sldId id="280" r:id="rId5"/>
    <p:sldId id="259" r:id="rId7"/>
    <p:sldId id="261" r:id="rId8"/>
    <p:sldId id="275" r:id="rId9"/>
    <p:sldId id="284" r:id="rId10"/>
    <p:sldId id="300" r:id="rId11"/>
    <p:sldId id="301" r:id="rId12"/>
    <p:sldId id="303" r:id="rId13"/>
    <p:sldId id="302" r:id="rId14"/>
    <p:sldId id="276" r:id="rId15"/>
    <p:sldId id="305" r:id="rId16"/>
    <p:sldId id="279" r:id="rId17"/>
    <p:sldId id="310" r:id="rId18"/>
    <p:sldId id="267" r:id="rId1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autoAdjust="0"/>
    <p:restoredTop sz="94660"/>
  </p:normalViewPr>
  <p:slideViewPr>
    <p:cSldViewPr snapToGrid="0">
      <p:cViewPr varScale="1">
        <p:scale>
          <a:sx n="165" d="100"/>
          <a:sy n="165" d="100"/>
        </p:scale>
        <p:origin x="-186" y="-108"/>
      </p:cViewPr>
      <p:guideLst>
        <p:guide orient="horz" pos="2153"/>
        <p:guide pos="374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6269B4-6148-4FC3-827E-774ADB78F23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981D9A-9782-405C-9411-8486F3FC997C}"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48E67C-D59E-40E3-BF29-E8FF8651CA5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6.jpeg"/><Relationship Id="rId1"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8.png"/><Relationship Id="rId1" Type="http://schemas.openxmlformats.org/officeDocument/2006/relationships/image" Target="../media/image27.jpe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jpeg"/><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image" Target="../media/image29.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8.jpeg"/><Relationship Id="rId1" Type="http://schemas.openxmlformats.org/officeDocument/2006/relationships/image" Target="../media/image37.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7.xml"/><Relationship Id="rId2" Type="http://schemas.openxmlformats.org/officeDocument/2006/relationships/image" Target="../media/image6.png"/><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13.jpeg"/><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jpe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0.png"/><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2.jpeg"/><Relationship Id="rId1"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4.jpeg"/><Relationship Id="rId1"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96c068ada2deee33ee468c774e905b05"/>
          <p:cNvPicPr>
            <a:picLocks noChangeAspect="1"/>
          </p:cNvPicPr>
          <p:nvPr/>
        </p:nvPicPr>
        <p:blipFill>
          <a:blip r:embed="rId1" cstate="print"/>
          <a:stretch>
            <a:fillRect/>
          </a:stretch>
        </p:blipFill>
        <p:spPr>
          <a:xfrm>
            <a:off x="950667" y="4177352"/>
            <a:ext cx="10057765" cy="1287145"/>
          </a:xfrm>
          <a:prstGeom prst="rect">
            <a:avLst/>
          </a:prstGeom>
        </p:spPr>
      </p:pic>
      <p:sp>
        <p:nvSpPr>
          <p:cNvPr id="8" name="文本框 7"/>
          <p:cNvSpPr txBox="1"/>
          <p:nvPr/>
        </p:nvSpPr>
        <p:spPr>
          <a:xfrm>
            <a:off x="2407285" y="4539615"/>
            <a:ext cx="7180580" cy="460375"/>
          </a:xfrm>
          <a:prstGeom prst="rect">
            <a:avLst/>
          </a:prstGeom>
          <a:noFill/>
        </p:spPr>
        <p:txBody>
          <a:bodyPr wrap="square" rtlCol="0">
            <a:spAutoFit/>
          </a:bodyPr>
          <a:lstStyle/>
          <a:p>
            <a:pPr algn="ctr"/>
            <a:r>
              <a:rPr lang="en-US" altLang="zh-CN" sz="2400" b="1" dirty="0">
                <a:solidFill>
                  <a:schemeClr val="tx2">
                    <a:lumMod val="75000"/>
                  </a:schemeClr>
                </a:solidFill>
                <a:latin typeface="Arial Unicode MS" panose="020B0604020202020204" charset="-122"/>
                <a:ea typeface="Arial Unicode MS" panose="020B0604020202020204" charset="-122"/>
              </a:rPr>
              <a:t>High-end Heat Press Machine Introduction</a:t>
            </a:r>
            <a:endParaRPr lang="en-US" altLang="zh-CN" sz="2400" b="1" dirty="0">
              <a:solidFill>
                <a:schemeClr val="tx2">
                  <a:lumMod val="75000"/>
                </a:schemeClr>
              </a:solidFill>
              <a:latin typeface="Arial Unicode MS" panose="020B0604020202020204" charset="-122"/>
              <a:ea typeface="Arial Unicode MS" panose="020B0604020202020204" charset="-122"/>
            </a:endParaRPr>
          </a:p>
        </p:txBody>
      </p:sp>
      <p:sp>
        <p:nvSpPr>
          <p:cNvPr id="9" name="文本框 8"/>
          <p:cNvSpPr txBox="1"/>
          <p:nvPr/>
        </p:nvSpPr>
        <p:spPr>
          <a:xfrm>
            <a:off x="4748032" y="5318568"/>
            <a:ext cx="2393547" cy="583565"/>
          </a:xfrm>
          <a:prstGeom prst="rect">
            <a:avLst/>
          </a:prstGeom>
          <a:noFill/>
        </p:spPr>
        <p:txBody>
          <a:bodyPr wrap="square" rtlCol="0">
            <a:spAutoFit/>
          </a:bodyPr>
          <a:lstStyle/>
          <a:p>
            <a:pPr algn="ctr"/>
            <a:r>
              <a:rPr lang="en-US" altLang="zh-CN" sz="3200" dirty="0">
                <a:solidFill>
                  <a:schemeClr val="tx2">
                    <a:lumMod val="75000"/>
                  </a:schemeClr>
                </a:solidFill>
                <a:latin typeface="Arial Unicode MS" panose="020B0604020202020204" charset="-122"/>
                <a:ea typeface="Arial Unicode MS" panose="020B0604020202020204" charset="-122"/>
                <a:sym typeface="+mn-ea"/>
              </a:rPr>
              <a:t>P3800</a:t>
            </a:r>
            <a:endParaRPr lang="en-US" altLang="zh-CN" sz="3200" dirty="0">
              <a:solidFill>
                <a:schemeClr val="tx2">
                  <a:lumMod val="75000"/>
                </a:schemeClr>
              </a:solidFill>
              <a:latin typeface="Arial Unicode MS" panose="020B0604020202020204" charset="-122"/>
              <a:ea typeface="Arial Unicode MS" panose="020B0604020202020204" charset="-122"/>
              <a:sym typeface="+mn-ea"/>
            </a:endParaRPr>
          </a:p>
        </p:txBody>
      </p:sp>
      <p:sp>
        <p:nvSpPr>
          <p:cNvPr id="12" name="直角三角形 11"/>
          <p:cNvSpPr/>
          <p:nvPr/>
        </p:nvSpPr>
        <p:spPr>
          <a:xfrm rot="10800000">
            <a:off x="9239885" y="-8255"/>
            <a:ext cx="2968625" cy="2523490"/>
          </a:xfrm>
          <a:prstGeom prst="rtTriangle">
            <a:avLst/>
          </a:prstGeom>
          <a:solidFill>
            <a:srgbClr val="FF0000"/>
          </a:solidFill>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pic>
        <p:nvPicPr>
          <p:cNvPr id="13" name="Picture 2"/>
          <p:cNvPicPr>
            <a:picLocks noChangeAspect="1" noChangeArrowheads="1"/>
          </p:cNvPicPr>
          <p:nvPr/>
        </p:nvPicPr>
        <p:blipFill>
          <a:blip r:embed="rId2"/>
          <a:srcRect/>
          <a:stretch>
            <a:fillRect/>
          </a:stretch>
        </p:blipFill>
        <p:spPr bwMode="auto">
          <a:xfrm>
            <a:off x="587898" y="319494"/>
            <a:ext cx="2629864" cy="663389"/>
          </a:xfrm>
          <a:prstGeom prst="rect">
            <a:avLst/>
          </a:prstGeom>
          <a:noFill/>
          <a:ln w="9525">
            <a:noFill/>
            <a:miter lim="800000"/>
            <a:headEnd/>
            <a:tailEnd/>
          </a:ln>
          <a:effectLst/>
        </p:spPr>
      </p:pic>
      <p:pic>
        <p:nvPicPr>
          <p:cNvPr id="2" name="图片 1" descr="1P1044347 - 副本"/>
          <p:cNvPicPr>
            <a:picLocks noChangeAspect="1"/>
          </p:cNvPicPr>
          <p:nvPr/>
        </p:nvPicPr>
        <p:blipFill>
          <a:blip r:embed="rId3"/>
          <a:stretch>
            <a:fillRect/>
          </a:stretch>
        </p:blipFill>
        <p:spPr>
          <a:xfrm>
            <a:off x="4293870" y="134620"/>
            <a:ext cx="3004820" cy="400621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C:\Users\apple\Desktop\新建文件夹\P1044414.JPGP1044414"/>
          <p:cNvPicPr>
            <a:picLocks noChangeAspect="1"/>
          </p:cNvPicPr>
          <p:nvPr/>
        </p:nvPicPr>
        <p:blipFill>
          <a:blip r:embed="rId1"/>
          <a:srcRect/>
          <a:stretch>
            <a:fillRect/>
          </a:stretch>
        </p:blipFill>
        <p:spPr>
          <a:xfrm>
            <a:off x="4927600" y="1449705"/>
            <a:ext cx="6664960" cy="4999355"/>
          </a:xfrm>
          <a:prstGeom prst="rect">
            <a:avLst/>
          </a:prstGeom>
        </p:spPr>
      </p:pic>
      <p:grpSp>
        <p:nvGrpSpPr>
          <p:cNvPr id="4" name="组合 3"/>
          <p:cNvGrpSpPr/>
          <p:nvPr/>
        </p:nvGrpSpPr>
        <p:grpSpPr>
          <a:xfrm>
            <a:off x="633730" y="1142365"/>
            <a:ext cx="3079750" cy="222250"/>
            <a:chOff x="2048" y="3893"/>
            <a:chExt cx="4850" cy="350"/>
          </a:xfrm>
        </p:grpSpPr>
        <p:sp>
          <p:nvSpPr>
            <p:cNvPr id="2" name="矩形 1"/>
            <p:cNvSpPr/>
            <p:nvPr/>
          </p:nvSpPr>
          <p:spPr>
            <a:xfrm>
              <a:off x="2048" y="3893"/>
              <a:ext cx="3275" cy="119"/>
            </a:xfrm>
            <a:prstGeom prst="rect">
              <a:avLst/>
            </a:prstGeom>
            <a:solidFill>
              <a:schemeClr val="tx2">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cxnSp>
          <p:nvCxnSpPr>
            <p:cNvPr id="3" name="直接连接符 2"/>
            <p:cNvCxnSpPr/>
            <p:nvPr/>
          </p:nvCxnSpPr>
          <p:spPr>
            <a:xfrm>
              <a:off x="3598" y="4243"/>
              <a:ext cx="3300"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7" name="文本框 16"/>
          <p:cNvSpPr txBox="1"/>
          <p:nvPr/>
        </p:nvSpPr>
        <p:spPr>
          <a:xfrm>
            <a:off x="633730" y="558800"/>
            <a:ext cx="2880360" cy="583565"/>
          </a:xfrm>
          <a:prstGeom prst="rect">
            <a:avLst/>
          </a:prstGeom>
          <a:noFill/>
        </p:spPr>
        <p:txBody>
          <a:bodyPr wrap="none" rtlCol="0">
            <a:spAutoFit/>
          </a:bodyPr>
          <a:lstStyle/>
          <a:p>
            <a:r>
              <a:rPr lang="en-US" altLang="zh-CN" sz="3200" b="1" dirty="0">
                <a:latin typeface="Arial Unicode MS" panose="020B0604020202020204" charset="-122"/>
                <a:ea typeface="Arial Unicode MS" panose="020B0604020202020204" charset="-122"/>
              </a:rPr>
              <a:t>Heavy duty rail</a:t>
            </a:r>
            <a:endParaRPr lang="en-US" altLang="zh-CN" sz="3200" b="1" dirty="0">
              <a:latin typeface="Arial Unicode MS" panose="020B0604020202020204" charset="-122"/>
              <a:ea typeface="Arial Unicode MS" panose="020B0604020202020204" charset="-122"/>
            </a:endParaRPr>
          </a:p>
        </p:txBody>
      </p:sp>
      <p:sp>
        <p:nvSpPr>
          <p:cNvPr id="12" name="直角三角形 11"/>
          <p:cNvSpPr/>
          <p:nvPr/>
        </p:nvSpPr>
        <p:spPr>
          <a:xfrm rot="10800000">
            <a:off x="9239885" y="-8255"/>
            <a:ext cx="2968625" cy="2523490"/>
          </a:xfrm>
          <a:prstGeom prst="rtTriangle">
            <a:avLst/>
          </a:prstGeom>
          <a:solidFill>
            <a:srgbClr val="FF0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dirty="0">
              <a:solidFill>
                <a:srgbClr val="FF0000"/>
              </a:solidFill>
            </a:endParaRPr>
          </a:p>
        </p:txBody>
      </p:sp>
      <p:pic>
        <p:nvPicPr>
          <p:cNvPr id="9" name="图片 8" descr="C:\Users\apple\Desktop\新建文件夹\P1044387.JPGP1044387"/>
          <p:cNvPicPr>
            <a:picLocks noChangeAspect="1"/>
          </p:cNvPicPr>
          <p:nvPr/>
        </p:nvPicPr>
        <p:blipFill>
          <a:blip r:embed="rId2"/>
          <a:srcRect/>
          <a:stretch>
            <a:fillRect/>
          </a:stretch>
        </p:blipFill>
        <p:spPr>
          <a:xfrm>
            <a:off x="584200" y="3237865"/>
            <a:ext cx="4037965" cy="3028950"/>
          </a:xfrm>
          <a:prstGeom prst="rect">
            <a:avLst/>
          </a:prstGeom>
        </p:spPr>
      </p:pic>
      <p:sp>
        <p:nvSpPr>
          <p:cNvPr id="10" name="文本框 9"/>
          <p:cNvSpPr txBox="1"/>
          <p:nvPr/>
        </p:nvSpPr>
        <p:spPr>
          <a:xfrm>
            <a:off x="489585" y="1766304"/>
            <a:ext cx="4519042" cy="1198880"/>
          </a:xfrm>
          <a:prstGeom prst="rect">
            <a:avLst/>
          </a:prstGeom>
          <a:noFill/>
        </p:spPr>
        <p:txBody>
          <a:bodyPr wrap="square" rtlCol="0">
            <a:spAutoFit/>
          </a:bodyPr>
          <a:p>
            <a:r>
              <a:rPr lang="zh-CN" dirty="0">
                <a:latin typeface="Arial Unicode MS" panose="020B0604020202020204" charset="-122"/>
                <a:ea typeface="Arial Unicode MS" panose="020B0604020202020204" charset="-122"/>
                <a:cs typeface="Arial Unicode MS" panose="020B0604020202020204" charset="-122"/>
              </a:rPr>
              <a:t>Heavy duty rail ，Drawer design,  load-bearing 100KG, detachable rails, can </a:t>
            </a:r>
            <a:r>
              <a:rPr lang="en-US" altLang="zh-CN" dirty="0">
                <a:latin typeface="Arial Unicode MS" panose="020B0604020202020204" charset="-122"/>
                <a:ea typeface="Arial Unicode MS" panose="020B0604020202020204" charset="-122"/>
                <a:cs typeface="Arial Unicode MS" panose="020B0604020202020204" charset="-122"/>
              </a:rPr>
              <a:t>cover the T-shirt</a:t>
            </a:r>
            <a:r>
              <a:rPr lang="zh-CN" dirty="0">
                <a:latin typeface="Arial Unicode MS" panose="020B0604020202020204" charset="-122"/>
                <a:ea typeface="Arial Unicode MS" panose="020B0604020202020204" charset="-122"/>
                <a:cs typeface="Arial Unicode MS" panose="020B0604020202020204" charset="-122"/>
              </a:rPr>
              <a:t> on the front and back.  </a:t>
            </a:r>
            <a:endParaRPr lang="zh-CN" dirty="0">
              <a:latin typeface="Arial Unicode MS" panose="020B0604020202020204" charset="-122"/>
              <a:ea typeface="Arial Unicode MS" panose="020B0604020202020204" charset="-122"/>
              <a:cs typeface="Arial Unicode MS" panose="020B060402020202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C:\Users\apple\Desktop\新建文件夹\P1044388.JPGP1044388"/>
          <p:cNvPicPr>
            <a:picLocks noChangeAspect="1"/>
          </p:cNvPicPr>
          <p:nvPr/>
        </p:nvPicPr>
        <p:blipFill>
          <a:blip r:embed="rId1"/>
          <a:srcRect/>
          <a:stretch>
            <a:fillRect/>
          </a:stretch>
        </p:blipFill>
        <p:spPr>
          <a:xfrm>
            <a:off x="4906645" y="1296670"/>
            <a:ext cx="6511925" cy="4885055"/>
          </a:xfrm>
          <a:prstGeom prst="rect">
            <a:avLst/>
          </a:prstGeom>
        </p:spPr>
      </p:pic>
      <p:pic>
        <p:nvPicPr>
          <p:cNvPr id="5" name="图片 4"/>
          <p:cNvPicPr>
            <a:picLocks noChangeAspect="1"/>
          </p:cNvPicPr>
          <p:nvPr/>
        </p:nvPicPr>
        <p:blipFill>
          <a:blip r:embed="rId2"/>
          <a:stretch>
            <a:fillRect/>
          </a:stretch>
        </p:blipFill>
        <p:spPr>
          <a:xfrm>
            <a:off x="755650" y="2877820"/>
            <a:ext cx="3819525" cy="3263265"/>
          </a:xfrm>
          <a:prstGeom prst="rect">
            <a:avLst/>
          </a:prstGeom>
        </p:spPr>
      </p:pic>
      <p:grpSp>
        <p:nvGrpSpPr>
          <p:cNvPr id="4" name="组合 3"/>
          <p:cNvGrpSpPr/>
          <p:nvPr/>
        </p:nvGrpSpPr>
        <p:grpSpPr>
          <a:xfrm>
            <a:off x="633730" y="1142365"/>
            <a:ext cx="3079750" cy="222250"/>
            <a:chOff x="2048" y="3893"/>
            <a:chExt cx="4850" cy="350"/>
          </a:xfrm>
        </p:grpSpPr>
        <p:sp>
          <p:nvSpPr>
            <p:cNvPr id="2" name="矩形 1"/>
            <p:cNvSpPr/>
            <p:nvPr/>
          </p:nvSpPr>
          <p:spPr>
            <a:xfrm>
              <a:off x="2048" y="3893"/>
              <a:ext cx="3275" cy="119"/>
            </a:xfrm>
            <a:prstGeom prst="rect">
              <a:avLst/>
            </a:prstGeom>
            <a:solidFill>
              <a:schemeClr val="tx2">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cxnSp>
          <p:nvCxnSpPr>
            <p:cNvPr id="3" name="直接连接符 2"/>
            <p:cNvCxnSpPr/>
            <p:nvPr/>
          </p:nvCxnSpPr>
          <p:spPr>
            <a:xfrm>
              <a:off x="3598" y="4243"/>
              <a:ext cx="3300"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7" name="文本框 16"/>
          <p:cNvSpPr txBox="1"/>
          <p:nvPr/>
        </p:nvSpPr>
        <p:spPr>
          <a:xfrm>
            <a:off x="633730" y="558800"/>
            <a:ext cx="5033010" cy="583565"/>
          </a:xfrm>
          <a:prstGeom prst="rect">
            <a:avLst/>
          </a:prstGeom>
          <a:noFill/>
        </p:spPr>
        <p:txBody>
          <a:bodyPr wrap="none" rtlCol="0">
            <a:spAutoFit/>
          </a:bodyPr>
          <a:lstStyle/>
          <a:p>
            <a:pPr algn="l"/>
            <a:r>
              <a:rPr lang="en-US" altLang="zh-CN" sz="3200" b="1" dirty="0" smtClean="0">
                <a:latin typeface="Arial Unicode MS" panose="020B0604020202020204" charset="-122"/>
                <a:ea typeface="Arial Unicode MS" panose="020B0604020202020204" charset="-122"/>
                <a:sym typeface="+mn-ea"/>
              </a:rPr>
              <a:t>Aluminum alloy down plate</a:t>
            </a:r>
            <a:endParaRPr lang="en-US" altLang="zh-CN" sz="3200" b="1" dirty="0" smtClean="0">
              <a:latin typeface="Arial Unicode MS" panose="020B0604020202020204" charset="-122"/>
              <a:ea typeface="Arial Unicode MS" panose="020B0604020202020204" charset="-122"/>
              <a:sym typeface="+mn-ea"/>
            </a:endParaRPr>
          </a:p>
        </p:txBody>
      </p:sp>
      <p:sp>
        <p:nvSpPr>
          <p:cNvPr id="12" name="直角三角形 11"/>
          <p:cNvSpPr/>
          <p:nvPr/>
        </p:nvSpPr>
        <p:spPr>
          <a:xfrm rot="10800000">
            <a:off x="9239885" y="-8255"/>
            <a:ext cx="2968625" cy="2523490"/>
          </a:xfrm>
          <a:prstGeom prst="rtTriangle">
            <a:avLst/>
          </a:prstGeom>
          <a:solidFill>
            <a:srgbClr val="FF0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dirty="0">
              <a:solidFill>
                <a:srgbClr val="FF0000"/>
              </a:solidFill>
            </a:endParaRPr>
          </a:p>
        </p:txBody>
      </p:sp>
      <p:sp>
        <p:nvSpPr>
          <p:cNvPr id="10" name="文本框 9"/>
          <p:cNvSpPr txBox="1"/>
          <p:nvPr/>
        </p:nvSpPr>
        <p:spPr>
          <a:xfrm>
            <a:off x="633730" y="1555750"/>
            <a:ext cx="3728085" cy="1322070"/>
          </a:xfrm>
          <a:prstGeom prst="rect">
            <a:avLst/>
          </a:prstGeom>
          <a:noFill/>
        </p:spPr>
        <p:txBody>
          <a:bodyPr wrap="square" rtlCol="0">
            <a:spAutoFit/>
          </a:bodyPr>
          <a:p>
            <a:r>
              <a:rPr lang="en-US" altLang="zh-CN" sz="1600" dirty="0" smtClean="0">
                <a:latin typeface="Arial Unicode MS" panose="020B0604020202020204" charset="-122"/>
                <a:ea typeface="Arial Unicode MS" panose="020B0604020202020204" charset="-122"/>
                <a:sym typeface="+mn-ea"/>
              </a:rPr>
              <a:t>The down plate use aluminum ally, flat and not deformed.</a:t>
            </a:r>
            <a:endParaRPr lang="en-US" altLang="zh-CN" sz="1600" dirty="0" smtClean="0">
              <a:latin typeface="Arial Unicode MS" panose="020B0604020202020204" charset="-122"/>
              <a:ea typeface="Arial Unicode MS" panose="020B0604020202020204" charset="-122"/>
            </a:endParaRPr>
          </a:p>
          <a:p>
            <a:r>
              <a:rPr lang="en-US" altLang="zh-CN" sz="1600" dirty="0" smtClean="0">
                <a:latin typeface="Arial Unicode MS" panose="020B0604020202020204" charset="-122"/>
                <a:ea typeface="Arial Unicode MS" panose="020B0604020202020204" charset="-122"/>
                <a:sym typeface="+mn-ea"/>
              </a:rPr>
              <a:t>When delivery, the down plate covers with the Teflon cloth to keep the heating plate clean and tidy</a:t>
            </a:r>
            <a:endParaRPr lang="zh-CN" sz="1600" dirty="0">
              <a:latin typeface="Arial Unicode MS" panose="020B0604020202020204" charset="-122"/>
              <a:ea typeface="Arial Unicode MS" panose="020B060402020202020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633730" y="1142365"/>
            <a:ext cx="3079750" cy="222250"/>
            <a:chOff x="2048" y="3893"/>
            <a:chExt cx="4850" cy="350"/>
          </a:xfrm>
        </p:grpSpPr>
        <p:sp>
          <p:nvSpPr>
            <p:cNvPr id="2" name="矩形 1"/>
            <p:cNvSpPr/>
            <p:nvPr/>
          </p:nvSpPr>
          <p:spPr>
            <a:xfrm>
              <a:off x="2048" y="3893"/>
              <a:ext cx="3275" cy="119"/>
            </a:xfrm>
            <a:prstGeom prst="rect">
              <a:avLst/>
            </a:prstGeom>
            <a:solidFill>
              <a:schemeClr val="tx2">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cxnSp>
          <p:nvCxnSpPr>
            <p:cNvPr id="3" name="直接连接符 2"/>
            <p:cNvCxnSpPr/>
            <p:nvPr/>
          </p:nvCxnSpPr>
          <p:spPr>
            <a:xfrm>
              <a:off x="3598" y="4243"/>
              <a:ext cx="3300"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7" name="文本框 16"/>
          <p:cNvSpPr txBox="1"/>
          <p:nvPr/>
        </p:nvSpPr>
        <p:spPr>
          <a:xfrm>
            <a:off x="633730" y="558800"/>
            <a:ext cx="2404110" cy="583565"/>
          </a:xfrm>
          <a:prstGeom prst="rect">
            <a:avLst/>
          </a:prstGeom>
          <a:noFill/>
        </p:spPr>
        <p:txBody>
          <a:bodyPr wrap="none" rtlCol="0">
            <a:spAutoFit/>
          </a:bodyPr>
          <a:lstStyle/>
          <a:p>
            <a:r>
              <a:rPr lang="en-US" altLang="zh-CN" sz="3200" b="1" dirty="0">
                <a:latin typeface="Arial Unicode MS" panose="020B0604020202020204" charset="-122"/>
                <a:ea typeface="Arial Unicode MS" panose="020B0604020202020204" charset="-122"/>
              </a:rPr>
              <a:t>More details</a:t>
            </a:r>
            <a:endParaRPr lang="en-US" altLang="zh-CN" sz="3200" b="1" dirty="0">
              <a:latin typeface="Arial Unicode MS" panose="020B0604020202020204" charset="-122"/>
              <a:ea typeface="Arial Unicode MS" panose="020B0604020202020204" charset="-122"/>
            </a:endParaRPr>
          </a:p>
        </p:txBody>
      </p:sp>
      <p:sp>
        <p:nvSpPr>
          <p:cNvPr id="19" name="文本框 18"/>
          <p:cNvSpPr txBox="1"/>
          <p:nvPr/>
        </p:nvSpPr>
        <p:spPr>
          <a:xfrm>
            <a:off x="623408" y="1741082"/>
            <a:ext cx="5048187" cy="2030095"/>
          </a:xfrm>
          <a:prstGeom prst="rect">
            <a:avLst/>
          </a:prstGeom>
          <a:noFill/>
        </p:spPr>
        <p:txBody>
          <a:bodyPr wrap="square" rtlCol="0">
            <a:spAutoFit/>
          </a:bodyPr>
          <a:lstStyle/>
          <a:p>
            <a:r>
              <a:rPr lang="en-US" altLang="zh-CN" dirty="0">
                <a:latin typeface="Arial Unicode MS" panose="020B0604020202020204" charset="-122"/>
                <a:ea typeface="Arial Unicode MS" panose="020B0604020202020204" charset="-122"/>
                <a:cs typeface="Arial Unicode MS" panose="020B0604020202020204" charset="-122"/>
                <a:sym typeface="+mn-ea"/>
              </a:rPr>
              <a:t>1</a:t>
            </a:r>
            <a:r>
              <a:rPr lang="zh-CN" altLang="en-US" dirty="0" smtClean="0">
                <a:latin typeface="Arial Unicode MS" panose="020B0604020202020204" charset="-122"/>
                <a:ea typeface="Arial Unicode MS" panose="020B0604020202020204" charset="-122"/>
                <a:cs typeface="Arial Unicode MS" panose="020B0604020202020204" charset="-122"/>
                <a:sym typeface="+mn-ea"/>
              </a:rPr>
              <a:t>、</a:t>
            </a:r>
            <a:r>
              <a:rPr lang="en-US" altLang="zh-CN" dirty="0" smtClean="0">
                <a:latin typeface="Arial Unicode MS" panose="020B0604020202020204" charset="-122"/>
                <a:ea typeface="Arial Unicode MS" panose="020B0604020202020204" charset="-122"/>
                <a:cs typeface="Arial Unicode MS" panose="020B0604020202020204" charset="-122"/>
                <a:sym typeface="+mn-ea"/>
              </a:rPr>
              <a:t> Anti-scalding plastic cover</a:t>
            </a:r>
            <a:endParaRPr lang="en-US" altLang="zh-CN" dirty="0">
              <a:latin typeface="Arial Unicode MS" panose="020B0604020202020204" charset="-122"/>
              <a:ea typeface="Arial Unicode MS" panose="020B0604020202020204" charset="-122"/>
              <a:cs typeface="Arial Unicode MS" panose="020B0604020202020204" charset="-122"/>
            </a:endParaRPr>
          </a:p>
          <a:p>
            <a:r>
              <a:rPr lang="en-US" altLang="zh-CN" dirty="0">
                <a:latin typeface="Arial Unicode MS" panose="020B0604020202020204" charset="-122"/>
                <a:ea typeface="Arial Unicode MS" panose="020B0604020202020204" charset="-122"/>
                <a:cs typeface="Arial Unicode MS" panose="020B0604020202020204" charset="-122"/>
                <a:sym typeface="+mn-ea"/>
              </a:rPr>
              <a:t>2</a:t>
            </a:r>
            <a:r>
              <a:rPr lang="zh-CN" altLang="en-US" dirty="0" smtClean="0">
                <a:latin typeface="Arial Unicode MS" panose="020B0604020202020204" charset="-122"/>
                <a:ea typeface="Arial Unicode MS" panose="020B0604020202020204" charset="-122"/>
                <a:cs typeface="Arial Unicode MS" panose="020B0604020202020204" charset="-122"/>
                <a:sym typeface="+mn-ea"/>
              </a:rPr>
              <a:t>、</a:t>
            </a:r>
            <a:r>
              <a:rPr lang="en-US" altLang="zh-CN" dirty="0" smtClean="0">
                <a:latin typeface="Arial Unicode MS" panose="020B0604020202020204" charset="-122"/>
                <a:ea typeface="Arial Unicode MS" panose="020B0604020202020204" charset="-122"/>
                <a:cs typeface="Arial Unicode MS" panose="020B0604020202020204" charset="-122"/>
                <a:sym typeface="+mn-ea"/>
              </a:rPr>
              <a:t> Silicone button feels sensitive</a:t>
            </a:r>
            <a:endParaRPr lang="en-US" altLang="zh-CN" dirty="0">
              <a:latin typeface="Arial Unicode MS" panose="020B0604020202020204" charset="-122"/>
              <a:ea typeface="Arial Unicode MS" panose="020B0604020202020204" charset="-122"/>
              <a:cs typeface="Arial Unicode MS" panose="020B0604020202020204" charset="-122"/>
            </a:endParaRPr>
          </a:p>
          <a:p>
            <a:r>
              <a:rPr lang="en-US" altLang="zh-CN" dirty="0">
                <a:latin typeface="Arial Unicode MS" panose="020B0604020202020204" charset="-122"/>
                <a:ea typeface="Arial Unicode MS" panose="020B0604020202020204" charset="-122"/>
                <a:cs typeface="Arial Unicode MS" panose="020B0604020202020204" charset="-122"/>
                <a:sym typeface="+mn-ea"/>
              </a:rPr>
              <a:t>3</a:t>
            </a:r>
            <a:r>
              <a:rPr lang="zh-CN" altLang="en-US" dirty="0" smtClean="0">
                <a:latin typeface="Arial Unicode MS" panose="020B0604020202020204" charset="-122"/>
                <a:ea typeface="Arial Unicode MS" panose="020B0604020202020204" charset="-122"/>
                <a:cs typeface="Arial Unicode MS" panose="020B0604020202020204" charset="-122"/>
                <a:sym typeface="+mn-ea"/>
              </a:rPr>
              <a:t>、</a:t>
            </a:r>
            <a:r>
              <a:rPr lang="en-US" altLang="zh-CN" dirty="0" smtClean="0">
                <a:latin typeface="Arial Unicode MS" panose="020B0604020202020204" charset="-122"/>
                <a:ea typeface="Arial Unicode MS" panose="020B0604020202020204" charset="-122"/>
                <a:cs typeface="Arial Unicode MS" panose="020B0604020202020204" charset="-122"/>
                <a:sym typeface="+mn-ea"/>
              </a:rPr>
              <a:t> Suction foot keep machine stable</a:t>
            </a:r>
            <a:endParaRPr lang="en-US" altLang="zh-CN" dirty="0">
              <a:latin typeface="Arial Unicode MS" panose="020B0604020202020204" charset="-122"/>
              <a:ea typeface="Arial Unicode MS" panose="020B0604020202020204" charset="-122"/>
              <a:cs typeface="Arial Unicode MS" panose="020B0604020202020204" charset="-122"/>
            </a:endParaRPr>
          </a:p>
          <a:p>
            <a:r>
              <a:rPr lang="en-US" altLang="zh-CN" dirty="0">
                <a:latin typeface="Arial Unicode MS" panose="020B0604020202020204" charset="-122"/>
                <a:ea typeface="Arial Unicode MS" panose="020B0604020202020204" charset="-122"/>
                <a:cs typeface="Arial Unicode MS" panose="020B0604020202020204" charset="-122"/>
              </a:rPr>
              <a:t>4</a:t>
            </a:r>
            <a:r>
              <a:rPr lang="zh-CN" altLang="en-US" dirty="0">
                <a:latin typeface="Arial Unicode MS" panose="020B0604020202020204" charset="-122"/>
                <a:ea typeface="Arial Unicode MS" panose="020B0604020202020204" charset="-122"/>
                <a:cs typeface="Arial Unicode MS" panose="020B0604020202020204" charset="-122"/>
              </a:rPr>
              <a:t>、</a:t>
            </a:r>
            <a:r>
              <a:rPr lang="en-US" altLang="zh-CN" dirty="0">
                <a:latin typeface="Arial Unicode MS" panose="020B0604020202020204" charset="-122"/>
                <a:ea typeface="Arial Unicode MS" panose="020B0604020202020204" charset="-122"/>
                <a:cs typeface="Arial Unicode MS" panose="020B0604020202020204" charset="-122"/>
              </a:rPr>
              <a:t>Down plate covers with Teflon cloth</a:t>
            </a:r>
            <a:endParaRPr lang="en-US" altLang="zh-CN" dirty="0">
              <a:latin typeface="Arial Unicode MS" panose="020B0604020202020204" charset="-122"/>
              <a:ea typeface="Arial Unicode MS" panose="020B0604020202020204" charset="-122"/>
              <a:cs typeface="Arial Unicode MS" panose="020B0604020202020204" charset="-122"/>
            </a:endParaRPr>
          </a:p>
          <a:p>
            <a:r>
              <a:rPr lang="en-US" altLang="zh-CN" dirty="0">
                <a:latin typeface="Arial Unicode MS" panose="020B0604020202020204" charset="-122"/>
                <a:ea typeface="Arial Unicode MS" panose="020B0604020202020204" charset="-122"/>
                <a:cs typeface="Arial Unicode MS" panose="020B0604020202020204" charset="-122"/>
                <a:sym typeface="+mn-ea"/>
              </a:rPr>
              <a:t>5</a:t>
            </a:r>
            <a:r>
              <a:rPr lang="zh-CN" altLang="en-US" dirty="0" smtClean="0">
                <a:latin typeface="Arial Unicode MS" panose="020B0604020202020204" charset="-122"/>
                <a:ea typeface="Arial Unicode MS" panose="020B0604020202020204" charset="-122"/>
                <a:cs typeface="Arial Unicode MS" panose="020B0604020202020204" charset="-122"/>
                <a:sym typeface="+mn-ea"/>
              </a:rPr>
              <a:t>、</a:t>
            </a:r>
            <a:r>
              <a:rPr lang="en-US" altLang="zh-CN" dirty="0" smtClean="0">
                <a:latin typeface="Arial Unicode MS" panose="020B0604020202020204" charset="-122"/>
                <a:ea typeface="Arial Unicode MS" panose="020B0604020202020204" charset="-122"/>
                <a:cs typeface="Arial Unicode MS" panose="020B0604020202020204" charset="-122"/>
                <a:sym typeface="+mn-ea"/>
              </a:rPr>
              <a:t> The whole machine adopts a 3mm thick  metal frame</a:t>
            </a:r>
            <a:endParaRPr lang="en-US" altLang="zh-CN" dirty="0">
              <a:latin typeface="Arial Unicode MS" panose="020B0604020202020204" charset="-122"/>
              <a:ea typeface="Arial Unicode MS" panose="020B0604020202020204" charset="-122"/>
              <a:cs typeface="Arial Unicode MS" panose="020B0604020202020204" charset="-122"/>
            </a:endParaRPr>
          </a:p>
          <a:p>
            <a:r>
              <a:rPr lang="en-US" altLang="zh-CN" dirty="0">
                <a:latin typeface="Arial Unicode MS" panose="020B0604020202020204" charset="-122"/>
                <a:ea typeface="Arial Unicode MS" panose="020B0604020202020204" charset="-122"/>
                <a:cs typeface="Arial Unicode MS" panose="020B0604020202020204" charset="-122"/>
                <a:sym typeface="+mn-ea"/>
              </a:rPr>
              <a:t>6</a:t>
            </a:r>
            <a:r>
              <a:rPr lang="zh-CN" altLang="en-US" dirty="0" smtClean="0">
                <a:latin typeface="Arial Unicode MS" panose="020B0604020202020204" charset="-122"/>
                <a:ea typeface="Arial Unicode MS" panose="020B0604020202020204" charset="-122"/>
                <a:cs typeface="Arial Unicode MS" panose="020B0604020202020204" charset="-122"/>
                <a:sym typeface="+mn-ea"/>
              </a:rPr>
              <a:t>、</a:t>
            </a:r>
            <a:r>
              <a:rPr lang="en-US" altLang="zh-CN" dirty="0" smtClean="0">
                <a:latin typeface="Arial Unicode MS" panose="020B0604020202020204" charset="-122"/>
                <a:ea typeface="Arial Unicode MS" panose="020B0604020202020204" charset="-122"/>
                <a:cs typeface="Arial Unicode MS" panose="020B0604020202020204" charset="-122"/>
                <a:sym typeface="+mn-ea"/>
              </a:rPr>
              <a:t> Individual aluminum plate decoration </a:t>
            </a:r>
            <a:endParaRPr lang="zh-CN" altLang="en-US" dirty="0">
              <a:latin typeface="Arial Unicode MS" panose="020B0604020202020204" charset="-122"/>
              <a:ea typeface="Arial Unicode MS" panose="020B0604020202020204" charset="-122"/>
              <a:cs typeface="Arial Unicode MS" panose="020B0604020202020204" charset="-122"/>
            </a:endParaRPr>
          </a:p>
        </p:txBody>
      </p:sp>
      <p:pic>
        <p:nvPicPr>
          <p:cNvPr id="20" name="图片 19" descr="C:\Users\apple\Desktop\新建文件夹\P1044407 - 副本.JPGP1044407 - 副本"/>
          <p:cNvPicPr>
            <a:picLocks noChangeAspect="1"/>
          </p:cNvPicPr>
          <p:nvPr/>
        </p:nvPicPr>
        <p:blipFill>
          <a:blip r:embed="rId1"/>
          <a:srcRect/>
          <a:stretch>
            <a:fillRect/>
          </a:stretch>
        </p:blipFill>
        <p:spPr>
          <a:xfrm>
            <a:off x="7280476" y="763930"/>
            <a:ext cx="3294494" cy="2495580"/>
          </a:xfrm>
          <a:prstGeom prst="rect">
            <a:avLst/>
          </a:prstGeom>
          <a:effectLst>
            <a:outerShdw blurRad="50800" dist="38100" dir="5400000" algn="t" rotWithShape="0">
              <a:prstClr val="black">
                <a:alpha val="40000"/>
              </a:prstClr>
            </a:outerShdw>
          </a:effectLst>
        </p:spPr>
      </p:pic>
      <p:pic>
        <p:nvPicPr>
          <p:cNvPr id="21" name="图片 20" descr="C:\Users\apple\Desktop\新建文件夹\P1044463.JPGP1044463"/>
          <p:cNvPicPr>
            <a:picLocks noChangeAspect="1"/>
          </p:cNvPicPr>
          <p:nvPr/>
        </p:nvPicPr>
        <p:blipFill>
          <a:blip r:embed="rId2"/>
          <a:srcRect/>
          <a:stretch>
            <a:fillRect/>
          </a:stretch>
        </p:blipFill>
        <p:spPr>
          <a:xfrm>
            <a:off x="4847712" y="4340504"/>
            <a:ext cx="2184416" cy="1450625"/>
          </a:xfrm>
          <a:custGeom>
            <a:avLst/>
            <a:gdLst>
              <a:gd name="connsiteX0" fmla="*/ 0 w 3962400"/>
              <a:gd name="connsiteY0" fmla="*/ 0 h 2888343"/>
              <a:gd name="connsiteX1" fmla="*/ 3962400 w 3962400"/>
              <a:gd name="connsiteY1" fmla="*/ 0 h 2888343"/>
              <a:gd name="connsiteX2" fmla="*/ 3962400 w 3962400"/>
              <a:gd name="connsiteY2" fmla="*/ 2888343 h 2888343"/>
              <a:gd name="connsiteX3" fmla="*/ 0 w 3962400"/>
              <a:gd name="connsiteY3" fmla="*/ 2888343 h 2888343"/>
            </a:gdLst>
            <a:ahLst/>
            <a:cxnLst>
              <a:cxn ang="0">
                <a:pos x="connsiteX0" y="connsiteY0"/>
              </a:cxn>
              <a:cxn ang="0">
                <a:pos x="connsiteX1" y="connsiteY1"/>
              </a:cxn>
              <a:cxn ang="0">
                <a:pos x="connsiteX2" y="connsiteY2"/>
              </a:cxn>
              <a:cxn ang="0">
                <a:pos x="connsiteX3" y="connsiteY3"/>
              </a:cxn>
            </a:cxnLst>
            <a:rect l="l" t="t" r="r" b="b"/>
            <a:pathLst>
              <a:path w="3962400" h="2888343">
                <a:moveTo>
                  <a:pt x="0" y="0"/>
                </a:moveTo>
                <a:lnTo>
                  <a:pt x="3962400" y="0"/>
                </a:lnTo>
                <a:lnTo>
                  <a:pt x="3962400" y="2888343"/>
                </a:lnTo>
                <a:lnTo>
                  <a:pt x="0" y="2888343"/>
                </a:lnTo>
                <a:close/>
              </a:path>
            </a:pathLst>
          </a:custGeom>
          <a:effectLst>
            <a:outerShdw blurRad="50800" dist="38100" dir="2700000" algn="tl" rotWithShape="0">
              <a:prstClr val="black">
                <a:alpha val="40000"/>
              </a:prstClr>
            </a:outerShdw>
          </a:effectLst>
        </p:spPr>
      </p:pic>
      <p:pic>
        <p:nvPicPr>
          <p:cNvPr id="23" name="图片 22" descr="C:\Users\apple\Desktop\新建文件夹\P1044441.JPGP1044441"/>
          <p:cNvPicPr>
            <a:picLocks noChangeAspect="1"/>
          </p:cNvPicPr>
          <p:nvPr/>
        </p:nvPicPr>
        <p:blipFill>
          <a:blip r:embed="rId3"/>
          <a:srcRect/>
          <a:stretch>
            <a:fillRect/>
          </a:stretch>
        </p:blipFill>
        <p:spPr>
          <a:xfrm>
            <a:off x="455499" y="4338167"/>
            <a:ext cx="1908810" cy="1431813"/>
          </a:xfrm>
          <a:custGeom>
            <a:avLst/>
            <a:gdLst>
              <a:gd name="connsiteX0" fmla="*/ 0 w 3962400"/>
              <a:gd name="connsiteY0" fmla="*/ 0 h 2888343"/>
              <a:gd name="connsiteX1" fmla="*/ 3962400 w 3962400"/>
              <a:gd name="connsiteY1" fmla="*/ 0 h 2888343"/>
              <a:gd name="connsiteX2" fmla="*/ 3962400 w 3962400"/>
              <a:gd name="connsiteY2" fmla="*/ 2888343 h 2888343"/>
              <a:gd name="connsiteX3" fmla="*/ 0 w 3962400"/>
              <a:gd name="connsiteY3" fmla="*/ 2888343 h 2888343"/>
            </a:gdLst>
            <a:ahLst/>
            <a:cxnLst>
              <a:cxn ang="0">
                <a:pos x="connsiteX0" y="connsiteY0"/>
              </a:cxn>
              <a:cxn ang="0">
                <a:pos x="connsiteX1" y="connsiteY1"/>
              </a:cxn>
              <a:cxn ang="0">
                <a:pos x="connsiteX2" y="connsiteY2"/>
              </a:cxn>
              <a:cxn ang="0">
                <a:pos x="connsiteX3" y="connsiteY3"/>
              </a:cxn>
            </a:cxnLst>
            <a:rect l="l" t="t" r="r" b="b"/>
            <a:pathLst>
              <a:path w="3962400" h="2888343">
                <a:moveTo>
                  <a:pt x="0" y="0"/>
                </a:moveTo>
                <a:lnTo>
                  <a:pt x="3962400" y="0"/>
                </a:lnTo>
                <a:lnTo>
                  <a:pt x="3962400" y="2888343"/>
                </a:lnTo>
                <a:lnTo>
                  <a:pt x="0" y="2888343"/>
                </a:lnTo>
                <a:close/>
              </a:path>
            </a:pathLst>
          </a:custGeom>
          <a:effectLst>
            <a:outerShdw blurRad="50800" dist="38100" dir="2700000" algn="tl" rotWithShape="0">
              <a:prstClr val="black">
                <a:alpha val="40000"/>
              </a:prstClr>
            </a:outerShdw>
          </a:effectLst>
        </p:spPr>
      </p:pic>
      <p:pic>
        <p:nvPicPr>
          <p:cNvPr id="24" name="图片 23" descr="C:\Users\apple\Desktop\新建文件夹\P1044366 - 副本.JPGP1044366 - 副本"/>
          <p:cNvPicPr>
            <a:picLocks noChangeAspect="1"/>
          </p:cNvPicPr>
          <p:nvPr/>
        </p:nvPicPr>
        <p:blipFill>
          <a:blip r:embed="rId4"/>
          <a:srcRect/>
          <a:stretch>
            <a:fillRect/>
          </a:stretch>
        </p:blipFill>
        <p:spPr>
          <a:xfrm>
            <a:off x="2654135" y="4346294"/>
            <a:ext cx="2066795" cy="1429473"/>
          </a:xfrm>
          <a:prstGeom prst="rect">
            <a:avLst/>
          </a:prstGeom>
          <a:effectLst>
            <a:outerShdw blurRad="50800" dist="38100" dir="2700000" algn="tl" rotWithShape="0">
              <a:prstClr val="black">
                <a:alpha val="40000"/>
              </a:prstClr>
            </a:outerShdw>
          </a:effectLst>
        </p:spPr>
      </p:pic>
      <p:pic>
        <p:nvPicPr>
          <p:cNvPr id="25" name="图片 24" descr="C:\Users\apple\Desktop\新建文件夹\1P1044348.jpg1P1044348"/>
          <p:cNvPicPr>
            <a:picLocks noChangeAspect="1"/>
          </p:cNvPicPr>
          <p:nvPr/>
        </p:nvPicPr>
        <p:blipFill>
          <a:blip r:embed="rId5"/>
          <a:srcRect l="-8977" r="-9760"/>
          <a:stretch>
            <a:fillRect/>
          </a:stretch>
        </p:blipFill>
        <p:spPr>
          <a:xfrm>
            <a:off x="7243285" y="3881208"/>
            <a:ext cx="3368232" cy="1894631"/>
          </a:xfrm>
          <a:prstGeom prst="rect">
            <a:avLst/>
          </a:prstGeom>
          <a:effectLst>
            <a:outerShdw blurRad="50800" dist="38100" dir="2700000" algn="tl" rotWithShape="0">
              <a:prstClr val="black">
                <a:alpha val="40000"/>
              </a:prstClr>
            </a:outerShdw>
          </a:effectLst>
        </p:spPr>
      </p:pic>
      <p:sp>
        <p:nvSpPr>
          <p:cNvPr id="12" name="直角三角形 11"/>
          <p:cNvSpPr/>
          <p:nvPr/>
        </p:nvSpPr>
        <p:spPr>
          <a:xfrm rot="10800000">
            <a:off x="9239885" y="-8255"/>
            <a:ext cx="2968625" cy="2523490"/>
          </a:xfrm>
          <a:prstGeom prst="rtTriangle">
            <a:avLst/>
          </a:prstGeom>
          <a:solidFill>
            <a:srgbClr val="FF0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26" name="文本框 16"/>
          <p:cNvSpPr txBox="1"/>
          <p:nvPr/>
        </p:nvSpPr>
        <p:spPr>
          <a:xfrm>
            <a:off x="818507" y="5975696"/>
            <a:ext cx="1333966" cy="583565"/>
          </a:xfrm>
          <a:prstGeom prst="rect">
            <a:avLst/>
          </a:prstGeom>
          <a:noFill/>
        </p:spPr>
        <p:txBody>
          <a:bodyPr wrap="square" rtlCol="0">
            <a:spAutoFit/>
          </a:bodyPr>
          <a:lstStyle/>
          <a:p>
            <a:r>
              <a:rPr lang="en-US" altLang="zh-CN" sz="1600" dirty="0">
                <a:latin typeface="Arial Unicode MS" panose="020B0604020202020204" charset="-122"/>
                <a:ea typeface="Arial Unicode MS" panose="020B0604020202020204" charset="-122"/>
              </a:rPr>
              <a:t>Silicon button</a:t>
            </a:r>
            <a:endParaRPr lang="en-US" altLang="zh-CN" sz="1600" dirty="0">
              <a:latin typeface="Arial Unicode MS" panose="020B0604020202020204" charset="-122"/>
              <a:ea typeface="Arial Unicode MS" panose="020B0604020202020204" charset="-122"/>
            </a:endParaRPr>
          </a:p>
        </p:txBody>
      </p:sp>
      <p:sp>
        <p:nvSpPr>
          <p:cNvPr id="27" name="文本框 16"/>
          <p:cNvSpPr txBox="1"/>
          <p:nvPr/>
        </p:nvSpPr>
        <p:spPr>
          <a:xfrm>
            <a:off x="7908419" y="3348299"/>
            <a:ext cx="2532380" cy="337185"/>
          </a:xfrm>
          <a:prstGeom prst="rect">
            <a:avLst/>
          </a:prstGeom>
          <a:noFill/>
        </p:spPr>
        <p:txBody>
          <a:bodyPr wrap="none" rtlCol="0">
            <a:spAutoFit/>
          </a:bodyPr>
          <a:lstStyle/>
          <a:p>
            <a:pPr algn="l"/>
            <a:r>
              <a:rPr lang="en-US" altLang="zh-CN" sz="1600" dirty="0" smtClean="0">
                <a:latin typeface="Arial Unicode MS" panose="020B0604020202020204" charset="-122"/>
                <a:ea typeface="Arial Unicode MS" panose="020B0604020202020204" charset="-122"/>
                <a:sym typeface="+mn-ea"/>
              </a:rPr>
              <a:t>Anti-scalding plastic cover</a:t>
            </a:r>
            <a:endParaRPr lang="en-US" altLang="zh-CN" sz="1600" dirty="0" smtClean="0">
              <a:latin typeface="Arial Unicode MS" panose="020B0604020202020204" charset="-122"/>
              <a:ea typeface="Arial Unicode MS" panose="020B0604020202020204" charset="-122"/>
              <a:sym typeface="+mn-ea"/>
            </a:endParaRPr>
          </a:p>
        </p:txBody>
      </p:sp>
      <p:sp>
        <p:nvSpPr>
          <p:cNvPr id="15" name="文本框 16"/>
          <p:cNvSpPr txBox="1"/>
          <p:nvPr/>
        </p:nvSpPr>
        <p:spPr>
          <a:xfrm>
            <a:off x="2916555" y="5975985"/>
            <a:ext cx="1741170" cy="829945"/>
          </a:xfrm>
          <a:prstGeom prst="rect">
            <a:avLst/>
          </a:prstGeom>
          <a:noFill/>
        </p:spPr>
        <p:txBody>
          <a:bodyPr wrap="square" rtlCol="0">
            <a:spAutoFit/>
          </a:bodyPr>
          <a:lstStyle/>
          <a:p>
            <a:r>
              <a:rPr lang="en-US" altLang="zh-CN" sz="1600" dirty="0" smtClean="0">
                <a:latin typeface="Arial Unicode MS" panose="020B0604020202020204" charset="-122"/>
                <a:ea typeface="Arial Unicode MS" panose="020B0604020202020204" charset="-122"/>
                <a:sym typeface="+mn-ea"/>
              </a:rPr>
              <a:t>Individual aluminum plate decoration</a:t>
            </a:r>
            <a:endParaRPr lang="en-US" altLang="zh-CN" sz="1600" dirty="0" smtClean="0">
              <a:latin typeface="Arial Unicode MS" panose="020B0604020202020204" charset="-122"/>
              <a:ea typeface="Arial Unicode MS" panose="020B0604020202020204" charset="-122"/>
              <a:sym typeface="+mn-ea"/>
            </a:endParaRPr>
          </a:p>
        </p:txBody>
      </p:sp>
      <p:sp>
        <p:nvSpPr>
          <p:cNvPr id="16" name="文本框 16"/>
          <p:cNvSpPr txBox="1"/>
          <p:nvPr/>
        </p:nvSpPr>
        <p:spPr>
          <a:xfrm>
            <a:off x="5304116" y="5975753"/>
            <a:ext cx="1467074" cy="337185"/>
          </a:xfrm>
          <a:prstGeom prst="rect">
            <a:avLst/>
          </a:prstGeom>
          <a:noFill/>
        </p:spPr>
        <p:txBody>
          <a:bodyPr wrap="square" rtlCol="0">
            <a:spAutoFit/>
          </a:bodyPr>
          <a:lstStyle/>
          <a:p>
            <a:r>
              <a:rPr lang="en-US" altLang="zh-CN" sz="1600" dirty="0">
                <a:latin typeface="Arial Unicode MS" panose="020B0604020202020204" charset="-122"/>
                <a:ea typeface="Arial Unicode MS" panose="020B0604020202020204" charset="-122"/>
              </a:rPr>
              <a:t>suction foot</a:t>
            </a:r>
            <a:endParaRPr lang="en-US" altLang="zh-CN" sz="1600" dirty="0">
              <a:latin typeface="Arial Unicode MS" panose="020B0604020202020204" charset="-122"/>
              <a:ea typeface="Arial Unicode MS" panose="020B0604020202020204" charset="-122"/>
            </a:endParaRPr>
          </a:p>
        </p:txBody>
      </p:sp>
      <p:sp>
        <p:nvSpPr>
          <p:cNvPr id="18" name="文本框 16"/>
          <p:cNvSpPr txBox="1"/>
          <p:nvPr/>
        </p:nvSpPr>
        <p:spPr>
          <a:xfrm>
            <a:off x="8192000" y="5964179"/>
            <a:ext cx="1467074" cy="583565"/>
          </a:xfrm>
          <a:prstGeom prst="rect">
            <a:avLst/>
          </a:prstGeom>
          <a:noFill/>
        </p:spPr>
        <p:txBody>
          <a:bodyPr wrap="square" rtlCol="0">
            <a:spAutoFit/>
          </a:bodyPr>
          <a:lstStyle/>
          <a:p>
            <a:r>
              <a:rPr lang="en-US" altLang="zh-CN" sz="1600" dirty="0">
                <a:latin typeface="Arial Unicode MS" panose="020B0604020202020204" charset="-122"/>
                <a:ea typeface="Arial Unicode MS" panose="020B0604020202020204" charset="-122"/>
              </a:rPr>
              <a:t>3mm thick metal frame</a:t>
            </a:r>
            <a:endParaRPr lang="en-US" altLang="zh-CN" sz="1600" dirty="0">
              <a:latin typeface="Arial Unicode MS" panose="020B0604020202020204" charset="-122"/>
              <a:ea typeface="Arial Unicode MS" panose="020B060402020202020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2" name="直角三角形 11"/>
          <p:cNvSpPr/>
          <p:nvPr/>
        </p:nvSpPr>
        <p:spPr>
          <a:xfrm rot="10800000">
            <a:off x="9239885" y="-8255"/>
            <a:ext cx="2968625" cy="2523490"/>
          </a:xfrm>
          <a:prstGeom prst="rtTriangle">
            <a:avLst/>
          </a:prstGeom>
          <a:solidFill>
            <a:srgbClr val="FF0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20" name="矩形 19"/>
          <p:cNvSpPr/>
          <p:nvPr/>
        </p:nvSpPr>
        <p:spPr>
          <a:xfrm>
            <a:off x="890053" y="2391620"/>
            <a:ext cx="2520423" cy="24765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 name="Picture 2"/>
          <p:cNvPicPr>
            <a:picLocks noChangeAspect="1" noChangeArrowheads="1"/>
          </p:cNvPicPr>
          <p:nvPr/>
        </p:nvPicPr>
        <p:blipFill>
          <a:blip r:embed="rId1"/>
          <a:srcRect/>
          <a:stretch>
            <a:fillRect/>
          </a:stretch>
        </p:blipFill>
        <p:spPr bwMode="auto">
          <a:xfrm>
            <a:off x="802030" y="1273937"/>
            <a:ext cx="2838209" cy="715944"/>
          </a:xfrm>
          <a:prstGeom prst="rect">
            <a:avLst/>
          </a:prstGeom>
          <a:noFill/>
          <a:ln w="9525">
            <a:noFill/>
            <a:miter lim="800000"/>
            <a:headEnd/>
            <a:tailEnd/>
          </a:ln>
          <a:effectLst/>
        </p:spPr>
      </p:pic>
      <p:sp>
        <p:nvSpPr>
          <p:cNvPr id="2" name="文本框 1"/>
          <p:cNvSpPr txBox="1"/>
          <p:nvPr/>
        </p:nvSpPr>
        <p:spPr>
          <a:xfrm>
            <a:off x="5495290" y="3089910"/>
            <a:ext cx="6214745" cy="645160"/>
          </a:xfrm>
          <a:prstGeom prst="rect">
            <a:avLst/>
          </a:prstGeom>
          <a:noFill/>
        </p:spPr>
        <p:txBody>
          <a:bodyPr wrap="square" rtlCol="0">
            <a:spAutoFit/>
          </a:bodyPr>
          <a:lstStyle/>
          <a:p>
            <a:pPr algn="l"/>
            <a:r>
              <a:rPr lang="en-US" altLang="zh-CN" sz="3600" b="1" dirty="0">
                <a:latin typeface="Arial Unicode MS" panose="020B0604020202020204" charset="-122"/>
                <a:ea typeface="Arial Unicode MS" panose="020B0604020202020204" charset="-122"/>
                <a:sym typeface="+mn-ea"/>
              </a:rPr>
              <a:t>Package introduction</a:t>
            </a:r>
            <a:endParaRPr lang="en-US" altLang="zh-CN" sz="3600" b="1" dirty="0">
              <a:latin typeface="Arial Unicode MS" panose="020B0604020202020204" charset="-122"/>
              <a:ea typeface="Arial Unicode MS" panose="020B0604020202020204" charset="-122"/>
              <a:sym typeface="+mn-ea"/>
            </a:endParaRPr>
          </a:p>
        </p:txBody>
      </p:sp>
      <p:sp>
        <p:nvSpPr>
          <p:cNvPr id="13" name="文本框 8"/>
          <p:cNvSpPr txBox="1"/>
          <p:nvPr/>
        </p:nvSpPr>
        <p:spPr>
          <a:xfrm>
            <a:off x="1628984" y="2422011"/>
            <a:ext cx="1158875" cy="1938020"/>
          </a:xfrm>
          <a:prstGeom prst="rect">
            <a:avLst/>
          </a:prstGeom>
          <a:noFill/>
        </p:spPr>
        <p:txBody>
          <a:bodyPr wrap="none" rtlCol="0">
            <a:spAutoFit/>
          </a:bodyPr>
          <a:lstStyle/>
          <a:p>
            <a:r>
              <a:rPr lang="en-US" sz="12000" b="1" spc="1000" dirty="0">
                <a:solidFill>
                  <a:schemeClr val="bg1"/>
                </a:solidFill>
                <a:latin typeface="Arial" panose="020B0604020202020204" pitchFamily="34" charset="0"/>
                <a:ea typeface="黑体" panose="02010609060101010101" pitchFamily="49" charset="-122"/>
                <a:cs typeface="Arial" panose="020B0604020202020204" pitchFamily="34" charset="0"/>
              </a:rPr>
              <a:t>3</a:t>
            </a:r>
            <a:endParaRPr lang="en-US" sz="12000" b="1" spc="1000" dirty="0">
              <a:solidFill>
                <a:srgbClr val="FF0000"/>
              </a:solidFill>
              <a:latin typeface="Arial" panose="020B0604020202020204" pitchFamily="34" charset="0"/>
              <a:ea typeface="黑体" panose="02010609060101010101" pitchFamily="49" charset="-122"/>
              <a:cs typeface="Arial" panose="020B0604020202020204" pitchFamily="34" charset="0"/>
            </a:endParaRPr>
          </a:p>
        </p:txBody>
      </p:sp>
      <p:sp>
        <p:nvSpPr>
          <p:cNvPr id="8" name="文本框 8"/>
          <p:cNvSpPr txBox="1"/>
          <p:nvPr/>
        </p:nvSpPr>
        <p:spPr>
          <a:xfrm>
            <a:off x="1576897" y="4111916"/>
            <a:ext cx="3833495" cy="706755"/>
          </a:xfrm>
          <a:prstGeom prst="rect">
            <a:avLst/>
          </a:prstGeom>
          <a:noFill/>
        </p:spPr>
        <p:txBody>
          <a:bodyPr wrap="none" rtlCol="0">
            <a:spAutoFit/>
          </a:bodyPr>
          <a:lstStyle/>
          <a:p>
            <a:r>
              <a:rPr lang="en-US" altLang="zh-CN" sz="4000" b="1" dirty="0">
                <a:solidFill>
                  <a:schemeClr val="bg1"/>
                </a:solidFill>
                <a:latin typeface="Arial" panose="020B0604020202020204" pitchFamily="34" charset="0"/>
                <a:ea typeface="黑体" panose="02010609060101010101" pitchFamily="49" charset="-122"/>
                <a:cs typeface="Arial" panose="020B0604020202020204" pitchFamily="34" charset="0"/>
              </a:rPr>
              <a:t>PART    </a:t>
            </a:r>
            <a:r>
              <a:rPr lang="en-US" altLang="zh-CN" sz="4000" b="1" dirty="0">
                <a:solidFill>
                  <a:srgbClr val="FF0000"/>
                </a:solidFill>
                <a:latin typeface="Arial" panose="020B0604020202020204" pitchFamily="34" charset="0"/>
                <a:ea typeface="黑体" panose="02010609060101010101" pitchFamily="49" charset="-122"/>
                <a:cs typeface="Arial" panose="020B0604020202020204" pitchFamily="34" charset="0"/>
              </a:rPr>
              <a:t>THREE</a:t>
            </a:r>
            <a:endParaRPr lang="zh-CN" altLang="en-US" sz="4000" b="1" dirty="0">
              <a:solidFill>
                <a:srgbClr val="FF0000"/>
              </a:solidFill>
              <a:latin typeface="Arial" panose="020B0604020202020204" pitchFamily="34" charset="0"/>
              <a:ea typeface="黑体" panose="02010609060101010101" pitchFamily="49" charset="-122"/>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633730" y="1142365"/>
            <a:ext cx="3079750" cy="222250"/>
            <a:chOff x="2048" y="3893"/>
            <a:chExt cx="4850" cy="350"/>
          </a:xfrm>
        </p:grpSpPr>
        <p:sp>
          <p:nvSpPr>
            <p:cNvPr id="2" name="矩形 1"/>
            <p:cNvSpPr/>
            <p:nvPr/>
          </p:nvSpPr>
          <p:spPr>
            <a:xfrm>
              <a:off x="2048" y="3893"/>
              <a:ext cx="3275" cy="119"/>
            </a:xfrm>
            <a:prstGeom prst="rect">
              <a:avLst/>
            </a:prstGeom>
            <a:solidFill>
              <a:schemeClr val="tx2">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cxnSp>
          <p:nvCxnSpPr>
            <p:cNvPr id="3" name="直接连接符 2"/>
            <p:cNvCxnSpPr/>
            <p:nvPr/>
          </p:nvCxnSpPr>
          <p:spPr>
            <a:xfrm>
              <a:off x="3598" y="4243"/>
              <a:ext cx="3300"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7" name="文本框 16"/>
          <p:cNvSpPr txBox="1"/>
          <p:nvPr/>
        </p:nvSpPr>
        <p:spPr>
          <a:xfrm>
            <a:off x="633730" y="558800"/>
            <a:ext cx="3061970" cy="583565"/>
          </a:xfrm>
          <a:prstGeom prst="rect">
            <a:avLst/>
          </a:prstGeom>
          <a:noFill/>
        </p:spPr>
        <p:txBody>
          <a:bodyPr wrap="none" rtlCol="0">
            <a:spAutoFit/>
          </a:bodyPr>
          <a:lstStyle/>
          <a:p>
            <a:r>
              <a:rPr lang="en-US" altLang="zh-CN" sz="3200" b="1" dirty="0">
                <a:latin typeface="Arial Unicode MS" panose="020B0604020202020204" charset="-122"/>
                <a:ea typeface="Arial Unicode MS" panose="020B0604020202020204" charset="-122"/>
              </a:rPr>
              <a:t>Package details</a:t>
            </a:r>
            <a:endParaRPr lang="en-US" altLang="zh-CN" sz="3200" b="1" dirty="0">
              <a:latin typeface="Arial Unicode MS" panose="020B0604020202020204" charset="-122"/>
              <a:ea typeface="Arial Unicode MS" panose="020B0604020202020204" charset="-122"/>
            </a:endParaRPr>
          </a:p>
        </p:txBody>
      </p:sp>
      <p:sp>
        <p:nvSpPr>
          <p:cNvPr id="19" name="文本框 18"/>
          <p:cNvSpPr txBox="1"/>
          <p:nvPr/>
        </p:nvSpPr>
        <p:spPr>
          <a:xfrm>
            <a:off x="791242" y="1706356"/>
            <a:ext cx="7936070" cy="798830"/>
          </a:xfrm>
          <a:prstGeom prst="rect">
            <a:avLst/>
          </a:prstGeom>
          <a:noFill/>
        </p:spPr>
        <p:txBody>
          <a:bodyPr wrap="square" rtlCol="0">
            <a:spAutoFit/>
          </a:bodyPr>
          <a:lstStyle/>
          <a:p>
            <a:r>
              <a:rPr lang="en-US" altLang="zh-CN" dirty="0">
                <a:latin typeface="Arial Unicode MS" panose="020B0604020202020204" charset="-122"/>
                <a:ea typeface="Arial Unicode MS" panose="020B0604020202020204" charset="-122"/>
              </a:rPr>
              <a:t>7-layer carton packs with thick foam protection</a:t>
            </a:r>
            <a:endParaRPr lang="en-US" altLang="zh-CN" dirty="0">
              <a:latin typeface="Arial Unicode MS" panose="020B0604020202020204" charset="-122"/>
              <a:ea typeface="Arial Unicode MS" panose="020B0604020202020204" charset="-122"/>
            </a:endParaRPr>
          </a:p>
          <a:p>
            <a:endParaRPr lang="zh-CN" altLang="en-US" sz="2800" dirty="0">
              <a:latin typeface="Arial Unicode MS" panose="020B0604020202020204" charset="-122"/>
              <a:ea typeface="Arial Unicode MS" panose="020B0604020202020204" charset="-122"/>
            </a:endParaRPr>
          </a:p>
        </p:txBody>
      </p:sp>
      <p:sp>
        <p:nvSpPr>
          <p:cNvPr id="12" name="直角三角形 11"/>
          <p:cNvSpPr/>
          <p:nvPr/>
        </p:nvSpPr>
        <p:spPr>
          <a:xfrm rot="10800000">
            <a:off x="9239885" y="-8255"/>
            <a:ext cx="2968625" cy="2523490"/>
          </a:xfrm>
          <a:prstGeom prst="rtTriangle">
            <a:avLst/>
          </a:prstGeom>
          <a:solidFill>
            <a:srgbClr val="FF0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3" name="文本框 16"/>
          <p:cNvSpPr txBox="1"/>
          <p:nvPr/>
        </p:nvSpPr>
        <p:spPr>
          <a:xfrm>
            <a:off x="2713572" y="6284234"/>
            <a:ext cx="1722120" cy="398780"/>
          </a:xfrm>
          <a:prstGeom prst="rect">
            <a:avLst/>
          </a:prstGeom>
          <a:noFill/>
        </p:spPr>
        <p:txBody>
          <a:bodyPr wrap="none" rtlCol="0">
            <a:spAutoFit/>
          </a:bodyPr>
          <a:lstStyle/>
          <a:p>
            <a:r>
              <a:rPr lang="en-US" altLang="zh-CN" sz="2000" b="1" dirty="0">
                <a:latin typeface="Arial Unicode MS" panose="020B0604020202020204" charset="-122"/>
                <a:ea typeface="Arial Unicode MS" panose="020B0604020202020204" charset="-122"/>
              </a:rPr>
              <a:t>Introduction</a:t>
            </a:r>
            <a:endParaRPr lang="en-US" altLang="zh-CN" sz="2000" b="1" dirty="0">
              <a:latin typeface="Arial Unicode MS" panose="020B0604020202020204" charset="-122"/>
              <a:ea typeface="Arial Unicode MS" panose="020B0604020202020204" charset="-122"/>
            </a:endParaRPr>
          </a:p>
        </p:txBody>
      </p:sp>
      <p:sp>
        <p:nvSpPr>
          <p:cNvPr id="14" name="文本框 16"/>
          <p:cNvSpPr txBox="1"/>
          <p:nvPr/>
        </p:nvSpPr>
        <p:spPr>
          <a:xfrm>
            <a:off x="6079202" y="4176196"/>
            <a:ext cx="5185410" cy="398780"/>
          </a:xfrm>
          <a:prstGeom prst="rect">
            <a:avLst/>
          </a:prstGeom>
          <a:noFill/>
        </p:spPr>
        <p:txBody>
          <a:bodyPr wrap="none" rtlCol="0">
            <a:spAutoFit/>
          </a:bodyPr>
          <a:lstStyle/>
          <a:p>
            <a:r>
              <a:rPr lang="en-US" altLang="zh-CN" sz="2000" b="1" dirty="0" smtClean="0">
                <a:latin typeface="Arial Unicode MS" panose="020B0604020202020204" charset="-122"/>
                <a:ea typeface="Arial Unicode MS" panose="020B0604020202020204" charset="-122"/>
              </a:rPr>
              <a:t>Using 7-layer carton, customizable LOGO</a:t>
            </a:r>
            <a:endParaRPr lang="en-US" altLang="zh-CN" sz="2000" b="1" dirty="0" smtClean="0">
              <a:latin typeface="Arial Unicode MS" panose="020B0604020202020204" charset="-122"/>
              <a:ea typeface="Arial Unicode MS" panose="020B0604020202020204" charset="-122"/>
            </a:endParaRPr>
          </a:p>
        </p:txBody>
      </p:sp>
      <p:pic>
        <p:nvPicPr>
          <p:cNvPr id="5" name="图片 4" descr="01"/>
          <p:cNvPicPr>
            <a:picLocks noChangeAspect="1"/>
          </p:cNvPicPr>
          <p:nvPr/>
        </p:nvPicPr>
        <p:blipFill>
          <a:blip r:embed="rId1"/>
          <a:stretch>
            <a:fillRect/>
          </a:stretch>
        </p:blipFill>
        <p:spPr>
          <a:xfrm>
            <a:off x="665480" y="2376805"/>
            <a:ext cx="5311140" cy="3808095"/>
          </a:xfrm>
          <a:prstGeom prst="rect">
            <a:avLst/>
          </a:prstGeom>
        </p:spPr>
      </p:pic>
      <p:pic>
        <p:nvPicPr>
          <p:cNvPr id="7" name="图片 6"/>
          <p:cNvPicPr>
            <a:picLocks noChangeAspect="1"/>
          </p:cNvPicPr>
          <p:nvPr/>
        </p:nvPicPr>
        <p:blipFill>
          <a:blip r:embed="rId2"/>
          <a:stretch>
            <a:fillRect/>
          </a:stretch>
        </p:blipFill>
        <p:spPr>
          <a:xfrm>
            <a:off x="6036310" y="2382520"/>
            <a:ext cx="4707255" cy="1793875"/>
          </a:xfrm>
          <a:prstGeom prst="rect">
            <a:avLst/>
          </a:prstGeom>
        </p:spPr>
      </p:pic>
      <p:pic>
        <p:nvPicPr>
          <p:cNvPr id="9" name="图片 8"/>
          <p:cNvPicPr>
            <a:picLocks noChangeAspect="1"/>
          </p:cNvPicPr>
          <p:nvPr/>
        </p:nvPicPr>
        <p:blipFill>
          <a:blip r:embed="rId3"/>
          <a:stretch>
            <a:fillRect/>
          </a:stretch>
        </p:blipFill>
        <p:spPr>
          <a:xfrm>
            <a:off x="6079490" y="4575175"/>
            <a:ext cx="4726305" cy="181483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633729" y="1142365"/>
            <a:ext cx="3822523" cy="222250"/>
            <a:chOff x="2048" y="3893"/>
            <a:chExt cx="4850" cy="350"/>
          </a:xfrm>
        </p:grpSpPr>
        <p:sp>
          <p:nvSpPr>
            <p:cNvPr id="2" name="矩形 1"/>
            <p:cNvSpPr/>
            <p:nvPr/>
          </p:nvSpPr>
          <p:spPr>
            <a:xfrm>
              <a:off x="2048" y="3893"/>
              <a:ext cx="3275" cy="119"/>
            </a:xfrm>
            <a:prstGeom prst="rect">
              <a:avLst/>
            </a:prstGeom>
            <a:solidFill>
              <a:schemeClr val="tx2">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cxnSp>
          <p:nvCxnSpPr>
            <p:cNvPr id="3" name="直接连接符 2"/>
            <p:cNvCxnSpPr/>
            <p:nvPr/>
          </p:nvCxnSpPr>
          <p:spPr>
            <a:xfrm>
              <a:off x="3598" y="4243"/>
              <a:ext cx="3300"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7" name="文本框 16"/>
          <p:cNvSpPr txBox="1"/>
          <p:nvPr/>
        </p:nvSpPr>
        <p:spPr>
          <a:xfrm>
            <a:off x="633730" y="558800"/>
            <a:ext cx="6323965" cy="583565"/>
          </a:xfrm>
          <a:prstGeom prst="rect">
            <a:avLst/>
          </a:prstGeom>
          <a:noFill/>
        </p:spPr>
        <p:txBody>
          <a:bodyPr wrap="none" rtlCol="0">
            <a:spAutoFit/>
          </a:bodyPr>
          <a:lstStyle/>
          <a:p>
            <a:r>
              <a:rPr lang="en-US" altLang="zh-CN" sz="3200" b="1" dirty="0">
                <a:latin typeface="Arial Unicode MS" panose="020B0604020202020204" charset="-122"/>
                <a:ea typeface="Arial Unicode MS" panose="020B0604020202020204" charset="-122"/>
              </a:rPr>
              <a:t>New and old machine comparison</a:t>
            </a:r>
            <a:endParaRPr lang="en-US" altLang="zh-CN" sz="3200" b="1" dirty="0">
              <a:latin typeface="Arial Unicode MS" panose="020B0604020202020204" charset="-122"/>
              <a:ea typeface="Arial Unicode MS" panose="020B0604020202020204" charset="-122"/>
            </a:endParaRPr>
          </a:p>
        </p:txBody>
      </p:sp>
      <p:sp>
        <p:nvSpPr>
          <p:cNvPr id="19" name="文本框 18"/>
          <p:cNvSpPr txBox="1"/>
          <p:nvPr/>
        </p:nvSpPr>
        <p:spPr>
          <a:xfrm>
            <a:off x="675640" y="1550035"/>
            <a:ext cx="7775575" cy="829945"/>
          </a:xfrm>
          <a:prstGeom prst="rect">
            <a:avLst/>
          </a:prstGeom>
          <a:noFill/>
        </p:spPr>
        <p:txBody>
          <a:bodyPr wrap="square" rtlCol="0">
            <a:spAutoFit/>
          </a:bodyPr>
          <a:lstStyle/>
          <a:p>
            <a:r>
              <a:rPr lang="zh-CN" altLang="en-US" sz="1600" dirty="0">
                <a:latin typeface="Arial Unicode MS" panose="020B0604020202020204" charset="-122"/>
                <a:ea typeface="Arial Unicode MS" panose="020B0604020202020204" charset="-122"/>
              </a:rPr>
              <a:t>From the appearance, function, quality of the new and the old machine contrast, the new machine is obviously stronger than the old machine, the new machine </a:t>
            </a:r>
            <a:r>
              <a:rPr lang="en-US" altLang="zh-CN" sz="1600" dirty="0">
                <a:latin typeface="Arial Unicode MS" panose="020B0604020202020204" charset="-122"/>
                <a:ea typeface="Arial Unicode MS" panose="020B0604020202020204" charset="-122"/>
              </a:rPr>
              <a:t>price is also affordable</a:t>
            </a:r>
            <a:r>
              <a:rPr lang="zh-CN" altLang="en-US" sz="1600" dirty="0">
                <a:latin typeface="Arial Unicode MS" panose="020B0604020202020204" charset="-122"/>
                <a:ea typeface="Arial Unicode MS" panose="020B0604020202020204" charset="-122"/>
              </a:rPr>
              <a:t>, the price difference is not big.</a:t>
            </a:r>
            <a:endParaRPr lang="zh-CN" altLang="en-US" sz="1600" dirty="0">
              <a:latin typeface="Arial Unicode MS" panose="020B0604020202020204" charset="-122"/>
              <a:ea typeface="Arial Unicode MS" panose="020B0604020202020204" charset="-122"/>
            </a:endParaRPr>
          </a:p>
        </p:txBody>
      </p:sp>
      <p:sp>
        <p:nvSpPr>
          <p:cNvPr id="12" name="直角三角形 11"/>
          <p:cNvSpPr/>
          <p:nvPr/>
        </p:nvSpPr>
        <p:spPr>
          <a:xfrm rot="10800000">
            <a:off x="9239885" y="-8255"/>
            <a:ext cx="2968625" cy="2523490"/>
          </a:xfrm>
          <a:prstGeom prst="rtTriangle">
            <a:avLst/>
          </a:prstGeom>
          <a:solidFill>
            <a:srgbClr val="FF0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3" name="文本框 16"/>
          <p:cNvSpPr txBox="1"/>
          <p:nvPr/>
        </p:nvSpPr>
        <p:spPr>
          <a:xfrm>
            <a:off x="2210990" y="5943480"/>
            <a:ext cx="2106930" cy="398780"/>
          </a:xfrm>
          <a:prstGeom prst="rect">
            <a:avLst/>
          </a:prstGeom>
          <a:noFill/>
        </p:spPr>
        <p:txBody>
          <a:bodyPr wrap="none" rtlCol="0">
            <a:spAutoFit/>
          </a:bodyPr>
          <a:lstStyle/>
          <a:p>
            <a:r>
              <a:rPr lang="en-US" altLang="zh-CN" sz="2000" b="1" dirty="0">
                <a:latin typeface="Arial Unicode MS" panose="020B0604020202020204" charset="-122"/>
                <a:ea typeface="Arial Unicode MS" panose="020B0604020202020204" charset="-122"/>
              </a:rPr>
              <a:t>New model P</a:t>
            </a:r>
            <a:r>
              <a:rPr lang="en-US" sz="2000" b="1" dirty="0">
                <a:latin typeface="Arial Unicode MS" panose="020B0604020202020204" charset="-122"/>
                <a:ea typeface="Arial Unicode MS" panose="020B0604020202020204" charset="-122"/>
              </a:rPr>
              <a:t>3800</a:t>
            </a:r>
            <a:endParaRPr lang="en-US" sz="2000" b="1" dirty="0">
              <a:latin typeface="Arial Unicode MS" panose="020B0604020202020204" charset="-122"/>
              <a:ea typeface="Arial Unicode MS" panose="020B0604020202020204" charset="-122"/>
            </a:endParaRPr>
          </a:p>
        </p:txBody>
      </p:sp>
      <p:sp>
        <p:nvSpPr>
          <p:cNvPr id="14" name="文本框 16"/>
          <p:cNvSpPr txBox="1"/>
          <p:nvPr/>
        </p:nvSpPr>
        <p:spPr>
          <a:xfrm>
            <a:off x="7133035" y="5943536"/>
            <a:ext cx="2106930" cy="398780"/>
          </a:xfrm>
          <a:prstGeom prst="rect">
            <a:avLst/>
          </a:prstGeom>
          <a:noFill/>
        </p:spPr>
        <p:txBody>
          <a:bodyPr wrap="none" rtlCol="0">
            <a:spAutoFit/>
          </a:bodyPr>
          <a:lstStyle/>
          <a:p>
            <a:r>
              <a:rPr lang="en-US" altLang="zh-CN" sz="2000" b="1" dirty="0">
                <a:latin typeface="Arial Unicode MS" panose="020B0604020202020204" charset="-122"/>
                <a:ea typeface="Arial Unicode MS" panose="020B0604020202020204" charset="-122"/>
              </a:rPr>
              <a:t>Old model 38*38</a:t>
            </a:r>
            <a:endParaRPr lang="en-US" altLang="zh-CN" sz="2000" b="1" dirty="0">
              <a:latin typeface="Arial Unicode MS" panose="020B0604020202020204" charset="-122"/>
              <a:ea typeface="Arial Unicode MS" panose="020B0604020202020204" charset="-122"/>
            </a:endParaRPr>
          </a:p>
        </p:txBody>
      </p:sp>
      <p:pic>
        <p:nvPicPr>
          <p:cNvPr id="5" name="图片 4" descr="1P1044348"/>
          <p:cNvPicPr>
            <a:picLocks noChangeAspect="1"/>
          </p:cNvPicPr>
          <p:nvPr/>
        </p:nvPicPr>
        <p:blipFill>
          <a:blip r:embed="rId1"/>
          <a:stretch>
            <a:fillRect/>
          </a:stretch>
        </p:blipFill>
        <p:spPr>
          <a:xfrm>
            <a:off x="1205230" y="2515235"/>
            <a:ext cx="4117975" cy="3188970"/>
          </a:xfrm>
          <a:prstGeom prst="rect">
            <a:avLst/>
          </a:prstGeom>
        </p:spPr>
      </p:pic>
      <p:pic>
        <p:nvPicPr>
          <p:cNvPr id="6" name="图片 5" descr="k1"/>
          <p:cNvPicPr>
            <a:picLocks noChangeAspect="1"/>
          </p:cNvPicPr>
          <p:nvPr/>
        </p:nvPicPr>
        <p:blipFill>
          <a:blip r:embed="rId2"/>
          <a:stretch>
            <a:fillRect/>
          </a:stretch>
        </p:blipFill>
        <p:spPr>
          <a:xfrm>
            <a:off x="6182360" y="2398395"/>
            <a:ext cx="3545205" cy="354520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直角三角形 11"/>
          <p:cNvSpPr/>
          <p:nvPr/>
        </p:nvSpPr>
        <p:spPr>
          <a:xfrm rot="10800000">
            <a:off x="9239885" y="-8255"/>
            <a:ext cx="2968625" cy="2523490"/>
          </a:xfrm>
          <a:prstGeom prst="rtTriangle">
            <a:avLst/>
          </a:prstGeom>
          <a:solidFill>
            <a:srgbClr val="FF0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grpSp>
        <p:nvGrpSpPr>
          <p:cNvPr id="11" name="组合 10"/>
          <p:cNvGrpSpPr/>
          <p:nvPr/>
        </p:nvGrpSpPr>
        <p:grpSpPr>
          <a:xfrm>
            <a:off x="2823845" y="1995170"/>
            <a:ext cx="3079750" cy="222250"/>
            <a:chOff x="2048" y="3893"/>
            <a:chExt cx="4850" cy="350"/>
          </a:xfrm>
        </p:grpSpPr>
        <p:sp>
          <p:nvSpPr>
            <p:cNvPr id="13" name="矩形 12"/>
            <p:cNvSpPr/>
            <p:nvPr/>
          </p:nvSpPr>
          <p:spPr>
            <a:xfrm>
              <a:off x="2048" y="3893"/>
              <a:ext cx="3275" cy="119"/>
            </a:xfrm>
            <a:prstGeom prst="rect">
              <a:avLst/>
            </a:prstGeom>
            <a:solidFill>
              <a:schemeClr val="tx2">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cxnSp>
          <p:nvCxnSpPr>
            <p:cNvPr id="14" name="直接连接符 13"/>
            <p:cNvCxnSpPr/>
            <p:nvPr/>
          </p:nvCxnSpPr>
          <p:spPr>
            <a:xfrm>
              <a:off x="3598" y="4243"/>
              <a:ext cx="3300"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17" name="组合 16"/>
          <p:cNvGrpSpPr/>
          <p:nvPr/>
        </p:nvGrpSpPr>
        <p:grpSpPr>
          <a:xfrm>
            <a:off x="6686550" y="4050030"/>
            <a:ext cx="3079750" cy="222250"/>
            <a:chOff x="2048" y="3893"/>
            <a:chExt cx="4850" cy="350"/>
          </a:xfrm>
        </p:grpSpPr>
        <p:sp>
          <p:nvSpPr>
            <p:cNvPr id="18" name="矩形 17"/>
            <p:cNvSpPr/>
            <p:nvPr/>
          </p:nvSpPr>
          <p:spPr>
            <a:xfrm>
              <a:off x="2048" y="3893"/>
              <a:ext cx="3275" cy="119"/>
            </a:xfrm>
            <a:prstGeom prst="rect">
              <a:avLst/>
            </a:prstGeom>
            <a:solidFill>
              <a:schemeClr val="tx2">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cxnSp>
          <p:nvCxnSpPr>
            <p:cNvPr id="19" name="直接连接符 18"/>
            <p:cNvCxnSpPr/>
            <p:nvPr/>
          </p:nvCxnSpPr>
          <p:spPr>
            <a:xfrm>
              <a:off x="3598" y="4243"/>
              <a:ext cx="3300"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pic>
        <p:nvPicPr>
          <p:cNvPr id="6146" name="Picture 2"/>
          <p:cNvPicPr>
            <a:picLocks noChangeAspect="1" noChangeArrowheads="1"/>
          </p:cNvPicPr>
          <p:nvPr/>
        </p:nvPicPr>
        <p:blipFill>
          <a:blip r:embed="rId1"/>
          <a:srcRect/>
          <a:stretch>
            <a:fillRect/>
          </a:stretch>
        </p:blipFill>
        <p:spPr bwMode="auto">
          <a:xfrm>
            <a:off x="3626252" y="2459620"/>
            <a:ext cx="5227108" cy="1318549"/>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直角三角形 11"/>
          <p:cNvSpPr/>
          <p:nvPr/>
        </p:nvSpPr>
        <p:spPr>
          <a:xfrm rot="10800000">
            <a:off x="9239885" y="-8255"/>
            <a:ext cx="2968625" cy="2523490"/>
          </a:xfrm>
          <a:prstGeom prst="rtTriangle">
            <a:avLst/>
          </a:prstGeom>
          <a:solidFill>
            <a:srgbClr val="FF0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grpSp>
        <p:nvGrpSpPr>
          <p:cNvPr id="15" name="组合 14"/>
          <p:cNvGrpSpPr/>
          <p:nvPr/>
        </p:nvGrpSpPr>
        <p:grpSpPr>
          <a:xfrm>
            <a:off x="710323" y="585533"/>
            <a:ext cx="2313786" cy="963741"/>
            <a:chOff x="3099" y="4406"/>
            <a:chExt cx="5189" cy="2161"/>
          </a:xfrm>
        </p:grpSpPr>
        <p:sp>
          <p:nvSpPr>
            <p:cNvPr id="13" name="矩形 12"/>
            <p:cNvSpPr/>
            <p:nvPr/>
          </p:nvSpPr>
          <p:spPr>
            <a:xfrm rot="2700000">
              <a:off x="3099" y="4418"/>
              <a:ext cx="2149" cy="2149"/>
            </a:xfrm>
            <a:prstGeom prst="rect">
              <a:avLst/>
            </a:prstGeom>
            <a:solidFill>
              <a:schemeClr val="tx2">
                <a:lumMod val="60000"/>
                <a:lumOff val="4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4" name="矩形 13"/>
            <p:cNvSpPr/>
            <p:nvPr/>
          </p:nvSpPr>
          <p:spPr>
            <a:xfrm rot="2700000">
              <a:off x="4393" y="4406"/>
              <a:ext cx="2149" cy="2149"/>
            </a:xfrm>
            <a:prstGeom prst="rect">
              <a:avLst/>
            </a:prstGeom>
            <a:solidFill>
              <a:schemeClr val="tx2">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6" name="矩形 15"/>
            <p:cNvSpPr/>
            <p:nvPr/>
          </p:nvSpPr>
          <p:spPr>
            <a:xfrm rot="2700000">
              <a:off x="6139" y="4406"/>
              <a:ext cx="2149" cy="2149"/>
            </a:xfrm>
            <a:prstGeom prst="rect">
              <a:avLst/>
            </a:prstGeom>
            <a:solidFill>
              <a:schemeClr val="tx2">
                <a:lumMod val="5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grpSp>
      <p:sp>
        <p:nvSpPr>
          <p:cNvPr id="3" name="文本框 2"/>
          <p:cNvSpPr txBox="1"/>
          <p:nvPr/>
        </p:nvSpPr>
        <p:spPr>
          <a:xfrm>
            <a:off x="3457575" y="387350"/>
            <a:ext cx="6645910" cy="645160"/>
          </a:xfrm>
          <a:prstGeom prst="rect">
            <a:avLst/>
          </a:prstGeom>
          <a:noFill/>
        </p:spPr>
        <p:txBody>
          <a:bodyPr wrap="square" rtlCol="0">
            <a:spAutoFit/>
          </a:bodyPr>
          <a:lstStyle/>
          <a:p>
            <a:r>
              <a:rPr lang="en-US" altLang="zh-CN" sz="3600" b="1" dirty="0">
                <a:solidFill>
                  <a:schemeClr val="tx2">
                    <a:lumMod val="75000"/>
                  </a:schemeClr>
                </a:solidFill>
                <a:latin typeface="Arial" panose="020B0604020202020204" pitchFamily="34" charset="0"/>
                <a:ea typeface="微软雅黑" panose="020B0503020204020204" charset="-122"/>
                <a:cs typeface="Arial" panose="020B0604020202020204" pitchFamily="34" charset="0"/>
                <a:sym typeface="+mn-ea"/>
              </a:rPr>
              <a:t>CONTENTS PAGE</a:t>
            </a:r>
            <a:endParaRPr lang="en-US" altLang="zh-CN" sz="3600" b="1" dirty="0">
              <a:solidFill>
                <a:schemeClr val="tx2">
                  <a:lumMod val="75000"/>
                </a:schemeClr>
              </a:solidFill>
              <a:latin typeface="Arial" panose="020B0604020202020204" pitchFamily="34" charset="0"/>
              <a:ea typeface="微软雅黑" panose="020B0503020204020204" charset="-122"/>
              <a:cs typeface="Arial" panose="020B0604020202020204" pitchFamily="34" charset="0"/>
              <a:sym typeface="+mn-ea"/>
            </a:endParaRPr>
          </a:p>
        </p:txBody>
      </p:sp>
      <p:sp>
        <p:nvSpPr>
          <p:cNvPr id="5" name="菱形 4"/>
          <p:cNvSpPr/>
          <p:nvPr/>
        </p:nvSpPr>
        <p:spPr>
          <a:xfrm>
            <a:off x="3286778" y="1572197"/>
            <a:ext cx="1156335" cy="1156335"/>
          </a:xfrm>
          <a:prstGeom prst="diamond">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方正幼线简体" panose="03000509000000000000" charset="-122"/>
                <a:ea typeface="方正幼线简体" panose="03000509000000000000" charset="-122"/>
              </a:rPr>
              <a:t>01</a:t>
            </a:r>
            <a:endParaRPr lang="en-US" altLang="zh-CN" sz="2400" dirty="0">
              <a:solidFill>
                <a:schemeClr val="bg1"/>
              </a:solidFill>
              <a:latin typeface="方正幼线简体" panose="03000509000000000000" charset="-122"/>
              <a:ea typeface="方正幼线简体" panose="03000509000000000000" charset="-122"/>
            </a:endParaRPr>
          </a:p>
        </p:txBody>
      </p:sp>
      <p:sp>
        <p:nvSpPr>
          <p:cNvPr id="6" name="菱形 5"/>
          <p:cNvSpPr/>
          <p:nvPr/>
        </p:nvSpPr>
        <p:spPr>
          <a:xfrm>
            <a:off x="3299657" y="2748056"/>
            <a:ext cx="1155700" cy="1155700"/>
          </a:xfrm>
          <a:prstGeom prst="diamond">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solidFill>
                  <a:schemeClr val="bg1"/>
                </a:solidFill>
                <a:latin typeface="方正幼线简体" panose="03000509000000000000" charset="-122"/>
                <a:ea typeface="方正幼线简体" panose="03000509000000000000" charset="-122"/>
              </a:rPr>
              <a:t>02</a:t>
            </a:r>
            <a:endParaRPr lang="en-US" altLang="zh-CN" sz="2800" dirty="0">
              <a:solidFill>
                <a:schemeClr val="bg1"/>
              </a:solidFill>
              <a:latin typeface="方正幼线简体" panose="03000509000000000000" charset="-122"/>
              <a:ea typeface="方正幼线简体" panose="03000509000000000000" charset="-122"/>
            </a:endParaRPr>
          </a:p>
        </p:txBody>
      </p:sp>
      <p:sp>
        <p:nvSpPr>
          <p:cNvPr id="7" name="菱形 6"/>
          <p:cNvSpPr/>
          <p:nvPr/>
        </p:nvSpPr>
        <p:spPr>
          <a:xfrm>
            <a:off x="3312536" y="3974161"/>
            <a:ext cx="1155700" cy="1155700"/>
          </a:xfrm>
          <a:prstGeom prst="diamond">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solidFill>
                  <a:schemeClr val="bg1"/>
                </a:solidFill>
                <a:latin typeface="方正幼线简体" panose="03000509000000000000" charset="-122"/>
                <a:ea typeface="方正幼线简体" panose="03000509000000000000" charset="-122"/>
              </a:rPr>
              <a:t>03</a:t>
            </a:r>
            <a:endParaRPr lang="en-US" altLang="zh-CN" sz="2800" dirty="0">
              <a:solidFill>
                <a:schemeClr val="bg1"/>
              </a:solidFill>
              <a:latin typeface="方正幼线简体" panose="03000509000000000000" charset="-122"/>
              <a:ea typeface="方正幼线简体" panose="03000509000000000000" charset="-122"/>
            </a:endParaRPr>
          </a:p>
        </p:txBody>
      </p:sp>
      <p:sp>
        <p:nvSpPr>
          <p:cNvPr id="8" name="文本框 7"/>
          <p:cNvSpPr txBox="1"/>
          <p:nvPr/>
        </p:nvSpPr>
        <p:spPr>
          <a:xfrm>
            <a:off x="4887595" y="1907540"/>
            <a:ext cx="4606925" cy="460375"/>
          </a:xfrm>
          <a:prstGeom prst="rect">
            <a:avLst/>
          </a:prstGeom>
          <a:noFill/>
        </p:spPr>
        <p:txBody>
          <a:bodyPr wrap="square" rtlCol="0">
            <a:spAutoFit/>
          </a:bodyPr>
          <a:lstStyle/>
          <a:p>
            <a:r>
              <a:rPr lang="zh-CN" altLang="zh-CN" sz="2400" b="1" dirty="0">
                <a:solidFill>
                  <a:schemeClr val="tx2">
                    <a:lumMod val="75000"/>
                  </a:schemeClr>
                </a:solidFill>
                <a:latin typeface="Arial Unicode MS" panose="020B0604020202020204" charset="-122"/>
                <a:ea typeface="Arial Unicode MS" panose="020B0604020202020204" charset="-122"/>
                <a:sym typeface="+mn-ea"/>
              </a:rPr>
              <a:t> </a:t>
            </a:r>
            <a:r>
              <a:rPr lang="en-US" altLang="zh-CN" sz="2400" b="1" dirty="0">
                <a:solidFill>
                  <a:schemeClr val="tx2">
                    <a:lumMod val="75000"/>
                  </a:schemeClr>
                </a:solidFill>
                <a:latin typeface="Arial Unicode MS" panose="020B0604020202020204" charset="-122"/>
                <a:ea typeface="Arial Unicode MS" panose="020B0604020202020204" charset="-122"/>
                <a:sym typeface="+mn-ea"/>
              </a:rPr>
              <a:t>Heat press machine profile</a:t>
            </a:r>
            <a:endParaRPr lang="en-US" altLang="zh-CN" sz="2400" b="1" dirty="0">
              <a:solidFill>
                <a:schemeClr val="tx2">
                  <a:lumMod val="75000"/>
                </a:schemeClr>
              </a:solidFill>
              <a:latin typeface="Arial Unicode MS" panose="020B0604020202020204" charset="-122"/>
              <a:ea typeface="Arial Unicode MS" panose="020B0604020202020204" charset="-122"/>
              <a:sym typeface="+mn-ea"/>
            </a:endParaRPr>
          </a:p>
        </p:txBody>
      </p:sp>
      <p:sp>
        <p:nvSpPr>
          <p:cNvPr id="10" name="文本框 9"/>
          <p:cNvSpPr txBox="1"/>
          <p:nvPr/>
        </p:nvSpPr>
        <p:spPr>
          <a:xfrm>
            <a:off x="4952106" y="4295748"/>
            <a:ext cx="4031615" cy="460375"/>
          </a:xfrm>
          <a:prstGeom prst="rect">
            <a:avLst/>
          </a:prstGeom>
          <a:noFill/>
        </p:spPr>
        <p:txBody>
          <a:bodyPr wrap="square" rtlCol="0">
            <a:spAutoFit/>
          </a:bodyPr>
          <a:lstStyle/>
          <a:p>
            <a:r>
              <a:rPr lang="en-US" altLang="zh-CN" sz="2400" b="1" dirty="0">
                <a:solidFill>
                  <a:schemeClr val="tx2">
                    <a:lumMod val="75000"/>
                  </a:schemeClr>
                </a:solidFill>
                <a:latin typeface="Arial Unicode MS" panose="020B0604020202020204" charset="-122"/>
                <a:ea typeface="Arial Unicode MS" panose="020B0604020202020204" charset="-122"/>
                <a:sym typeface="+mn-ea"/>
              </a:rPr>
              <a:t>Package introduction</a:t>
            </a:r>
            <a:endParaRPr lang="en-US" altLang="zh-CN" sz="2400" b="1" dirty="0">
              <a:solidFill>
                <a:schemeClr val="tx2">
                  <a:lumMod val="75000"/>
                </a:schemeClr>
              </a:solidFill>
              <a:latin typeface="Arial Unicode MS" panose="020B0604020202020204" charset="-122"/>
              <a:ea typeface="Arial Unicode MS" panose="020B0604020202020204" charset="-122"/>
              <a:sym typeface="+mn-ea"/>
            </a:endParaRPr>
          </a:p>
        </p:txBody>
      </p:sp>
      <p:sp>
        <p:nvSpPr>
          <p:cNvPr id="18" name="文本框 9"/>
          <p:cNvSpPr txBox="1"/>
          <p:nvPr/>
        </p:nvSpPr>
        <p:spPr>
          <a:xfrm>
            <a:off x="4987971" y="3038070"/>
            <a:ext cx="4031615" cy="460375"/>
          </a:xfrm>
          <a:prstGeom prst="rect">
            <a:avLst/>
          </a:prstGeom>
          <a:noFill/>
        </p:spPr>
        <p:txBody>
          <a:bodyPr wrap="square" rtlCol="0">
            <a:spAutoFit/>
          </a:bodyPr>
          <a:lstStyle/>
          <a:p>
            <a:r>
              <a:rPr lang="en-US" altLang="zh-CN" sz="2400" b="1" dirty="0">
                <a:solidFill>
                  <a:schemeClr val="tx2">
                    <a:lumMod val="75000"/>
                  </a:schemeClr>
                </a:solidFill>
                <a:latin typeface="Arial Unicode MS" panose="020B0604020202020204" charset="-122"/>
                <a:ea typeface="Arial Unicode MS" panose="020B0604020202020204" charset="-122"/>
                <a:sym typeface="+mn-ea"/>
              </a:rPr>
              <a:t>Details introduction</a:t>
            </a:r>
            <a:endParaRPr lang="en-US" altLang="zh-CN" sz="2400" b="1" dirty="0">
              <a:solidFill>
                <a:schemeClr val="tx2">
                  <a:lumMod val="75000"/>
                </a:schemeClr>
              </a:solidFill>
              <a:latin typeface="Arial Unicode MS" panose="020B0604020202020204" charset="-122"/>
              <a:ea typeface="Arial Unicode MS" panose="020B0604020202020204" charset="-122"/>
              <a:sym typeface="+mn-ea"/>
            </a:endParaRPr>
          </a:p>
        </p:txBody>
      </p:sp>
      <p:pic>
        <p:nvPicPr>
          <p:cNvPr id="2" name="图片 1" descr="1P1044348"/>
          <p:cNvPicPr>
            <a:picLocks noChangeAspect="1"/>
          </p:cNvPicPr>
          <p:nvPr/>
        </p:nvPicPr>
        <p:blipFill>
          <a:blip r:embed="rId1"/>
          <a:stretch>
            <a:fillRect/>
          </a:stretch>
        </p:blipFill>
        <p:spPr>
          <a:xfrm>
            <a:off x="8188960" y="3658235"/>
            <a:ext cx="4019550" cy="311340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C:\Users\apple\Desktop\新建文件夹\未标题-3.jpg未标题-3"/>
          <p:cNvPicPr>
            <a:picLocks noChangeAspect="1"/>
          </p:cNvPicPr>
          <p:nvPr/>
        </p:nvPicPr>
        <p:blipFill>
          <a:blip r:embed="rId1"/>
          <a:srcRect/>
          <a:stretch>
            <a:fillRect/>
          </a:stretch>
        </p:blipFill>
        <p:spPr>
          <a:xfrm>
            <a:off x="0" y="-396577"/>
            <a:ext cx="12192000" cy="4167212"/>
          </a:xfrm>
          <a:prstGeom prst="rect">
            <a:avLst/>
          </a:prstGeom>
        </p:spPr>
      </p:pic>
      <p:sp>
        <p:nvSpPr>
          <p:cNvPr id="5" name="矩形 4"/>
          <p:cNvSpPr/>
          <p:nvPr/>
        </p:nvSpPr>
        <p:spPr>
          <a:xfrm>
            <a:off x="787633" y="2894411"/>
            <a:ext cx="2247900" cy="24765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Picture 2"/>
          <p:cNvPicPr>
            <a:picLocks noChangeAspect="1" noChangeArrowheads="1"/>
          </p:cNvPicPr>
          <p:nvPr/>
        </p:nvPicPr>
        <p:blipFill>
          <a:blip r:embed="rId2"/>
          <a:srcRect/>
          <a:stretch>
            <a:fillRect/>
          </a:stretch>
        </p:blipFill>
        <p:spPr bwMode="auto">
          <a:xfrm>
            <a:off x="8962182" y="5764914"/>
            <a:ext cx="2838209" cy="715944"/>
          </a:xfrm>
          <a:prstGeom prst="rect">
            <a:avLst/>
          </a:prstGeom>
          <a:noFill/>
          <a:ln w="9525">
            <a:noFill/>
            <a:miter lim="800000"/>
            <a:headEnd/>
            <a:tailEnd/>
          </a:ln>
          <a:effectLst/>
        </p:spPr>
      </p:pic>
      <p:sp>
        <p:nvSpPr>
          <p:cNvPr id="9" name="文本框 8"/>
          <p:cNvSpPr txBox="1"/>
          <p:nvPr/>
        </p:nvSpPr>
        <p:spPr>
          <a:xfrm>
            <a:off x="5101590" y="4447540"/>
            <a:ext cx="6214110" cy="645160"/>
          </a:xfrm>
          <a:prstGeom prst="rect">
            <a:avLst/>
          </a:prstGeom>
          <a:noFill/>
        </p:spPr>
        <p:txBody>
          <a:bodyPr wrap="square" rtlCol="0">
            <a:spAutoFit/>
          </a:bodyPr>
          <a:lstStyle/>
          <a:p>
            <a:r>
              <a:rPr lang="en-US" altLang="zh-CN" sz="3600" b="1" dirty="0">
                <a:latin typeface="Arial Unicode MS" panose="020B0604020202020204" charset="-122"/>
                <a:ea typeface="Arial Unicode MS" panose="020B0604020202020204" charset="-122"/>
              </a:rPr>
              <a:t>Heat press machine profile</a:t>
            </a:r>
            <a:endParaRPr lang="en-US" altLang="zh-CN" sz="3600" b="1" dirty="0">
              <a:latin typeface="Arial Unicode MS" panose="020B0604020202020204" charset="-122"/>
              <a:ea typeface="Arial Unicode MS" panose="020B0604020202020204" charset="-122"/>
            </a:endParaRPr>
          </a:p>
        </p:txBody>
      </p:sp>
      <p:sp>
        <p:nvSpPr>
          <p:cNvPr id="10" name="文本框 8"/>
          <p:cNvSpPr txBox="1"/>
          <p:nvPr/>
        </p:nvSpPr>
        <p:spPr>
          <a:xfrm>
            <a:off x="1223870" y="4632777"/>
            <a:ext cx="3222742" cy="707886"/>
          </a:xfrm>
          <a:prstGeom prst="rect">
            <a:avLst/>
          </a:prstGeom>
          <a:noFill/>
        </p:spPr>
        <p:txBody>
          <a:bodyPr wrap="none" rtlCol="0">
            <a:spAutoFit/>
          </a:bodyPr>
          <a:lstStyle/>
          <a:p>
            <a:r>
              <a:rPr lang="en-US" altLang="zh-CN" sz="4000" b="1" dirty="0">
                <a:solidFill>
                  <a:schemeClr val="bg1"/>
                </a:solidFill>
                <a:latin typeface="Arial" panose="020B0604020202020204" pitchFamily="34" charset="0"/>
                <a:ea typeface="黑体" panose="02010609060101010101" pitchFamily="49" charset="-122"/>
                <a:cs typeface="Arial" panose="020B0604020202020204" pitchFamily="34" charset="0"/>
              </a:rPr>
              <a:t>PART    </a:t>
            </a:r>
            <a:r>
              <a:rPr lang="en-US" altLang="zh-CN" sz="4000" b="1" dirty="0">
                <a:solidFill>
                  <a:srgbClr val="FF0000"/>
                </a:solidFill>
                <a:latin typeface="Arial" panose="020B0604020202020204" pitchFamily="34" charset="0"/>
                <a:ea typeface="黑体" panose="02010609060101010101" pitchFamily="49" charset="-122"/>
                <a:cs typeface="Arial" panose="020B0604020202020204" pitchFamily="34" charset="0"/>
              </a:rPr>
              <a:t>ONE</a:t>
            </a:r>
            <a:endParaRPr lang="zh-CN" altLang="en-US" sz="4000" b="1" dirty="0">
              <a:solidFill>
                <a:srgbClr val="FF0000"/>
              </a:solidFill>
              <a:latin typeface="Arial" panose="020B0604020202020204" pitchFamily="34" charset="0"/>
              <a:ea typeface="黑体" panose="02010609060101010101" pitchFamily="49" charset="-122"/>
              <a:cs typeface="Arial" panose="020B0604020202020204" pitchFamily="34" charset="0"/>
            </a:endParaRPr>
          </a:p>
        </p:txBody>
      </p:sp>
      <p:sp>
        <p:nvSpPr>
          <p:cNvPr id="11" name="文本框 8"/>
          <p:cNvSpPr txBox="1"/>
          <p:nvPr/>
        </p:nvSpPr>
        <p:spPr>
          <a:xfrm>
            <a:off x="1380129" y="2913935"/>
            <a:ext cx="1168910" cy="1938992"/>
          </a:xfrm>
          <a:prstGeom prst="rect">
            <a:avLst/>
          </a:prstGeom>
          <a:noFill/>
        </p:spPr>
        <p:txBody>
          <a:bodyPr wrap="none" rtlCol="0">
            <a:spAutoFit/>
          </a:bodyPr>
          <a:lstStyle/>
          <a:p>
            <a:r>
              <a:rPr lang="en-US" altLang="zh-CN" sz="12000" b="1" spc="1000" dirty="0">
                <a:solidFill>
                  <a:schemeClr val="bg1"/>
                </a:solidFill>
                <a:latin typeface="Arial" panose="020B0604020202020204" pitchFamily="34" charset="0"/>
                <a:ea typeface="黑体" panose="02010609060101010101" pitchFamily="49" charset="-122"/>
                <a:cs typeface="Arial" panose="020B0604020202020204" pitchFamily="34" charset="0"/>
              </a:rPr>
              <a:t>1</a:t>
            </a:r>
            <a:endParaRPr lang="zh-CN" altLang="en-US" sz="12000" b="1" spc="1000" dirty="0">
              <a:solidFill>
                <a:srgbClr val="FF0000"/>
              </a:solidFill>
              <a:latin typeface="Arial" panose="020B0604020202020204" pitchFamily="34" charset="0"/>
              <a:ea typeface="黑体" panose="02010609060101010101" pitchFamily="49" charset="-122"/>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pSp>
        <p:nvGrpSpPr>
          <p:cNvPr id="4" name="组合 3"/>
          <p:cNvGrpSpPr/>
          <p:nvPr/>
        </p:nvGrpSpPr>
        <p:grpSpPr>
          <a:xfrm>
            <a:off x="633730" y="1142365"/>
            <a:ext cx="3079750" cy="222250"/>
            <a:chOff x="2048" y="3893"/>
            <a:chExt cx="4850" cy="350"/>
          </a:xfrm>
        </p:grpSpPr>
        <p:sp>
          <p:nvSpPr>
            <p:cNvPr id="2" name="矩形 1"/>
            <p:cNvSpPr/>
            <p:nvPr/>
          </p:nvSpPr>
          <p:spPr>
            <a:xfrm>
              <a:off x="2048" y="3893"/>
              <a:ext cx="3275" cy="119"/>
            </a:xfrm>
            <a:prstGeom prst="rect">
              <a:avLst/>
            </a:prstGeom>
            <a:solidFill>
              <a:schemeClr val="tx2">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cxnSp>
          <p:nvCxnSpPr>
            <p:cNvPr id="3" name="直接连接符 2"/>
            <p:cNvCxnSpPr/>
            <p:nvPr/>
          </p:nvCxnSpPr>
          <p:spPr>
            <a:xfrm>
              <a:off x="3598" y="4243"/>
              <a:ext cx="3300"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6" name="文本框 5"/>
          <p:cNvSpPr txBox="1"/>
          <p:nvPr/>
        </p:nvSpPr>
        <p:spPr>
          <a:xfrm>
            <a:off x="633730" y="558800"/>
            <a:ext cx="4254500" cy="583565"/>
          </a:xfrm>
          <a:prstGeom prst="rect">
            <a:avLst/>
          </a:prstGeom>
          <a:noFill/>
        </p:spPr>
        <p:txBody>
          <a:bodyPr wrap="square" rtlCol="0">
            <a:spAutoFit/>
          </a:bodyPr>
          <a:lstStyle/>
          <a:p>
            <a:r>
              <a:rPr lang="en-US" altLang="zh-CN" sz="3200" b="1" dirty="0">
                <a:solidFill>
                  <a:schemeClr val="tx2">
                    <a:lumMod val="75000"/>
                  </a:schemeClr>
                </a:solidFill>
                <a:latin typeface="Arial Unicode MS" panose="020B0604020202020204" charset="-122"/>
                <a:ea typeface="Arial Unicode MS" panose="020B0604020202020204" charset="-122"/>
                <a:sym typeface="+mn-ea"/>
              </a:rPr>
              <a:t>Introduction</a:t>
            </a:r>
            <a:endParaRPr lang="en-US" altLang="zh-CN" sz="3200" b="1" dirty="0">
              <a:solidFill>
                <a:schemeClr val="tx2">
                  <a:lumMod val="75000"/>
                </a:schemeClr>
              </a:solidFill>
              <a:latin typeface="Arial Unicode MS" panose="020B0604020202020204" charset="-122"/>
              <a:ea typeface="Arial Unicode MS" panose="020B0604020202020204" charset="-122"/>
              <a:sym typeface="+mn-ea"/>
            </a:endParaRPr>
          </a:p>
        </p:txBody>
      </p:sp>
      <p:sp>
        <p:nvSpPr>
          <p:cNvPr id="9" name="文本框 8"/>
          <p:cNvSpPr txBox="1"/>
          <p:nvPr/>
        </p:nvSpPr>
        <p:spPr>
          <a:xfrm>
            <a:off x="426720" y="1364615"/>
            <a:ext cx="4008755" cy="2799715"/>
          </a:xfrm>
          <a:prstGeom prst="rect">
            <a:avLst/>
          </a:prstGeom>
          <a:noFill/>
        </p:spPr>
        <p:txBody>
          <a:bodyPr wrap="square" rtlCol="0">
            <a:spAutoFit/>
          </a:bodyPr>
          <a:lstStyle/>
          <a:p>
            <a:endParaRPr lang="zh-CN" altLang="en-US" sz="1600" dirty="0">
              <a:latin typeface="Arial Unicode MS" panose="020B0604020202020204" charset="-122"/>
              <a:ea typeface="Arial Unicode MS" panose="020B0604020202020204" charset="-122"/>
            </a:endParaRPr>
          </a:p>
          <a:p>
            <a:r>
              <a:rPr lang="zh-CN" altLang="en-US" sz="1600" dirty="0">
                <a:latin typeface="Arial Unicode MS" panose="020B0604020202020204" charset="-122"/>
                <a:ea typeface="Arial Unicode MS" panose="020B0604020202020204" charset="-122"/>
              </a:rPr>
              <a:t>This model is designed for high-end professional heat press machine. It adopts double tube solid aluminum heating plate. Heavy pulling-type rail, can cover the T-shirt front and back. It has automatic bounce function. The whole machine frame adopts 3mm thickness metal, some parts have 4mm thickness. With the mould spring, to make the pressure uniform and heating even</a:t>
            </a:r>
            <a:endParaRPr lang="zh-CN" altLang="en-US" sz="1600" dirty="0">
              <a:latin typeface="Arial Unicode MS" panose="020B0604020202020204" charset="-122"/>
              <a:ea typeface="Arial Unicode MS" panose="020B0604020202020204" charset="-122"/>
            </a:endParaRPr>
          </a:p>
        </p:txBody>
      </p:sp>
      <p:sp>
        <p:nvSpPr>
          <p:cNvPr id="11" name="文本框 10"/>
          <p:cNvSpPr txBox="1"/>
          <p:nvPr/>
        </p:nvSpPr>
        <p:spPr>
          <a:xfrm>
            <a:off x="3156585" y="743585"/>
            <a:ext cx="7084695" cy="398780"/>
          </a:xfrm>
          <a:prstGeom prst="rect">
            <a:avLst/>
          </a:prstGeom>
          <a:noFill/>
        </p:spPr>
        <p:txBody>
          <a:bodyPr wrap="square" rtlCol="0">
            <a:spAutoFit/>
          </a:bodyPr>
          <a:lstStyle/>
          <a:p>
            <a:r>
              <a:rPr lang="zh-CN" altLang="en-US" sz="2000" dirty="0">
                <a:latin typeface="Arial Unicode MS" panose="020B0604020202020204" charset="-122"/>
                <a:ea typeface="Arial Unicode MS" panose="020B0604020202020204" charset="-122"/>
                <a:cs typeface="Arial Unicode MS" panose="020B0604020202020204" charset="-122"/>
                <a:sym typeface="+mn-ea"/>
              </a:rPr>
              <a:t>  </a:t>
            </a:r>
            <a:r>
              <a:rPr lang="en-US" altLang="zh-CN" sz="2000" dirty="0">
                <a:latin typeface="Arial Unicode MS" panose="020B0604020202020204" charset="-122"/>
                <a:ea typeface="Arial Unicode MS" panose="020B0604020202020204" charset="-122"/>
                <a:cs typeface="Arial Unicode MS" panose="020B0604020202020204" charset="-122"/>
                <a:sym typeface="+mn-ea"/>
              </a:rPr>
              <a:t>P3800</a:t>
            </a:r>
            <a:r>
              <a:rPr lang="zh-CN" altLang="en-US" sz="2000" dirty="0">
                <a:latin typeface="Arial Unicode MS" panose="020B0604020202020204" charset="-122"/>
                <a:ea typeface="Arial Unicode MS" panose="020B0604020202020204" charset="-122"/>
                <a:cs typeface="Arial Unicode MS" panose="020B0604020202020204" charset="-122"/>
                <a:sym typeface="+mn-ea"/>
              </a:rPr>
              <a:t>（</a:t>
            </a:r>
            <a:r>
              <a:rPr lang="en-US" altLang="zh-CN" sz="2000" dirty="0">
                <a:latin typeface="Arial Unicode MS" panose="020B0604020202020204" charset="-122"/>
                <a:ea typeface="Arial Unicode MS" panose="020B0604020202020204" charset="-122"/>
                <a:cs typeface="Arial Unicode MS" panose="020B0604020202020204" charset="-122"/>
                <a:sym typeface="+mn-ea"/>
              </a:rPr>
              <a:t>High-end heat press machine</a:t>
            </a:r>
            <a:r>
              <a:rPr lang="zh-CN" altLang="en-US" sz="2000" dirty="0">
                <a:latin typeface="Arial Unicode MS" panose="020B0604020202020204" charset="-122"/>
                <a:ea typeface="Arial Unicode MS" panose="020B0604020202020204" charset="-122"/>
                <a:cs typeface="Arial Unicode MS" panose="020B0604020202020204" charset="-122"/>
                <a:sym typeface="+mn-ea"/>
              </a:rPr>
              <a:t>）</a:t>
            </a:r>
            <a:endParaRPr lang="zh-CN" altLang="en-US" sz="2000" dirty="0">
              <a:latin typeface="Arial Unicode MS" panose="020B0604020202020204" charset="-122"/>
              <a:ea typeface="Arial Unicode MS" panose="020B0604020202020204" charset="-122"/>
              <a:cs typeface="Arial Unicode MS" panose="020B0604020202020204" charset="-122"/>
            </a:endParaRPr>
          </a:p>
        </p:txBody>
      </p:sp>
      <p:sp>
        <p:nvSpPr>
          <p:cNvPr id="12" name="直角三角形 11"/>
          <p:cNvSpPr/>
          <p:nvPr/>
        </p:nvSpPr>
        <p:spPr>
          <a:xfrm rot="10800000">
            <a:off x="9239885" y="-8255"/>
            <a:ext cx="2968625" cy="2523490"/>
          </a:xfrm>
          <a:prstGeom prst="rtTriangle">
            <a:avLst/>
          </a:prstGeom>
          <a:solidFill>
            <a:srgbClr val="FF0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pic>
        <p:nvPicPr>
          <p:cNvPr id="7" name="图片 6" descr="1"/>
          <p:cNvPicPr>
            <a:picLocks noChangeAspect="1"/>
          </p:cNvPicPr>
          <p:nvPr/>
        </p:nvPicPr>
        <p:blipFill>
          <a:blip r:embed="rId1"/>
          <a:stretch>
            <a:fillRect/>
          </a:stretch>
        </p:blipFill>
        <p:spPr>
          <a:xfrm>
            <a:off x="5581015" y="5165090"/>
            <a:ext cx="800735" cy="800735"/>
          </a:xfrm>
          <a:prstGeom prst="rect">
            <a:avLst/>
          </a:prstGeom>
        </p:spPr>
      </p:pic>
      <p:pic>
        <p:nvPicPr>
          <p:cNvPr id="10" name="图片 9" descr="18"/>
          <p:cNvPicPr>
            <a:picLocks noChangeAspect="1"/>
          </p:cNvPicPr>
          <p:nvPr/>
        </p:nvPicPr>
        <p:blipFill>
          <a:blip r:embed="rId2"/>
          <a:stretch>
            <a:fillRect/>
          </a:stretch>
        </p:blipFill>
        <p:spPr>
          <a:xfrm>
            <a:off x="4576445" y="5050155"/>
            <a:ext cx="901065" cy="901065"/>
          </a:xfrm>
          <a:prstGeom prst="rect">
            <a:avLst/>
          </a:prstGeom>
        </p:spPr>
      </p:pic>
      <p:pic>
        <p:nvPicPr>
          <p:cNvPr id="14" name="图片 13" descr="R20"/>
          <p:cNvPicPr>
            <a:picLocks noChangeAspect="1"/>
          </p:cNvPicPr>
          <p:nvPr/>
        </p:nvPicPr>
        <p:blipFill>
          <a:blip r:embed="rId3"/>
          <a:stretch>
            <a:fillRect/>
          </a:stretch>
        </p:blipFill>
        <p:spPr>
          <a:xfrm>
            <a:off x="3389630" y="4998720"/>
            <a:ext cx="972185" cy="972185"/>
          </a:xfrm>
          <a:prstGeom prst="rect">
            <a:avLst/>
          </a:prstGeom>
        </p:spPr>
      </p:pic>
      <p:pic>
        <p:nvPicPr>
          <p:cNvPr id="15" name="图片 14" descr="T恤7"/>
          <p:cNvPicPr>
            <a:picLocks noChangeAspect="1"/>
          </p:cNvPicPr>
          <p:nvPr/>
        </p:nvPicPr>
        <p:blipFill>
          <a:blip r:embed="rId4"/>
          <a:stretch>
            <a:fillRect/>
          </a:stretch>
        </p:blipFill>
        <p:spPr>
          <a:xfrm>
            <a:off x="426720" y="5050155"/>
            <a:ext cx="939165" cy="939165"/>
          </a:xfrm>
          <a:prstGeom prst="rect">
            <a:avLst/>
          </a:prstGeom>
        </p:spPr>
      </p:pic>
      <p:pic>
        <p:nvPicPr>
          <p:cNvPr id="18" name="图片 17" descr="水晶4"/>
          <p:cNvPicPr>
            <a:picLocks noChangeAspect="1"/>
          </p:cNvPicPr>
          <p:nvPr/>
        </p:nvPicPr>
        <p:blipFill>
          <a:blip r:embed="rId5"/>
          <a:stretch>
            <a:fillRect/>
          </a:stretch>
        </p:blipFill>
        <p:spPr>
          <a:xfrm>
            <a:off x="2230755" y="5097780"/>
            <a:ext cx="835660" cy="835660"/>
          </a:xfrm>
          <a:prstGeom prst="rect">
            <a:avLst/>
          </a:prstGeom>
        </p:spPr>
      </p:pic>
      <p:pic>
        <p:nvPicPr>
          <p:cNvPr id="19" name="图片 18" descr="小学生书包无框红带图2"/>
          <p:cNvPicPr>
            <a:picLocks noChangeAspect="1"/>
          </p:cNvPicPr>
          <p:nvPr/>
        </p:nvPicPr>
        <p:blipFill>
          <a:blip r:embed="rId6"/>
          <a:stretch>
            <a:fillRect/>
          </a:stretch>
        </p:blipFill>
        <p:spPr>
          <a:xfrm>
            <a:off x="1256665" y="4998720"/>
            <a:ext cx="1062990" cy="1062990"/>
          </a:xfrm>
          <a:prstGeom prst="rect">
            <a:avLst/>
          </a:prstGeom>
        </p:spPr>
      </p:pic>
      <p:pic>
        <p:nvPicPr>
          <p:cNvPr id="20" name="图片 19" descr="1P1044348"/>
          <p:cNvPicPr>
            <a:picLocks noChangeAspect="1"/>
          </p:cNvPicPr>
          <p:nvPr/>
        </p:nvPicPr>
        <p:blipFill>
          <a:blip r:embed="rId7"/>
          <a:stretch>
            <a:fillRect/>
          </a:stretch>
        </p:blipFill>
        <p:spPr>
          <a:xfrm>
            <a:off x="5612130" y="1552575"/>
            <a:ext cx="4845685" cy="37528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2" name="直角三角形 11"/>
          <p:cNvSpPr/>
          <p:nvPr/>
        </p:nvSpPr>
        <p:spPr>
          <a:xfrm rot="10800000">
            <a:off x="9239885" y="-8255"/>
            <a:ext cx="2968625" cy="2523490"/>
          </a:xfrm>
          <a:prstGeom prst="rtTriangle">
            <a:avLst/>
          </a:prstGeom>
          <a:solidFill>
            <a:srgbClr val="FF0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20" name="矩形 19"/>
          <p:cNvSpPr/>
          <p:nvPr/>
        </p:nvSpPr>
        <p:spPr>
          <a:xfrm>
            <a:off x="890053" y="2391620"/>
            <a:ext cx="2520423" cy="24765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 name="Picture 2"/>
          <p:cNvPicPr>
            <a:picLocks noChangeAspect="1" noChangeArrowheads="1"/>
          </p:cNvPicPr>
          <p:nvPr/>
        </p:nvPicPr>
        <p:blipFill>
          <a:blip r:embed="rId1"/>
          <a:srcRect/>
          <a:stretch>
            <a:fillRect/>
          </a:stretch>
        </p:blipFill>
        <p:spPr bwMode="auto">
          <a:xfrm>
            <a:off x="802030" y="1273937"/>
            <a:ext cx="2838209" cy="715944"/>
          </a:xfrm>
          <a:prstGeom prst="rect">
            <a:avLst/>
          </a:prstGeom>
          <a:noFill/>
          <a:ln w="9525">
            <a:noFill/>
            <a:miter lim="800000"/>
            <a:headEnd/>
            <a:tailEnd/>
          </a:ln>
          <a:effectLst/>
        </p:spPr>
      </p:pic>
      <p:sp>
        <p:nvSpPr>
          <p:cNvPr id="2" name="文本框 1"/>
          <p:cNvSpPr txBox="1"/>
          <p:nvPr/>
        </p:nvSpPr>
        <p:spPr>
          <a:xfrm>
            <a:off x="5486400" y="3089910"/>
            <a:ext cx="6340475" cy="645160"/>
          </a:xfrm>
          <a:prstGeom prst="rect">
            <a:avLst/>
          </a:prstGeom>
          <a:noFill/>
        </p:spPr>
        <p:txBody>
          <a:bodyPr wrap="square" rtlCol="0">
            <a:spAutoFit/>
          </a:bodyPr>
          <a:lstStyle/>
          <a:p>
            <a:pPr algn="l"/>
            <a:r>
              <a:rPr lang="en-US" altLang="zh-CN" sz="3600" b="1" dirty="0">
                <a:latin typeface="Arial Unicode MS" panose="020B0604020202020204" charset="-122"/>
                <a:ea typeface="Arial Unicode MS" panose="020B0604020202020204" charset="-122"/>
                <a:sym typeface="+mn-ea"/>
              </a:rPr>
              <a:t>Details introduction</a:t>
            </a:r>
            <a:endParaRPr lang="en-US" altLang="zh-CN" sz="3600" b="1" dirty="0">
              <a:latin typeface="Arial Unicode MS" panose="020B0604020202020204" charset="-122"/>
              <a:ea typeface="Arial Unicode MS" panose="020B0604020202020204" charset="-122"/>
              <a:sym typeface="+mn-ea"/>
            </a:endParaRPr>
          </a:p>
        </p:txBody>
      </p:sp>
      <p:sp>
        <p:nvSpPr>
          <p:cNvPr id="13" name="文本框 8"/>
          <p:cNvSpPr txBox="1"/>
          <p:nvPr/>
        </p:nvSpPr>
        <p:spPr>
          <a:xfrm>
            <a:off x="1628984" y="2422011"/>
            <a:ext cx="1168910" cy="1938992"/>
          </a:xfrm>
          <a:prstGeom prst="rect">
            <a:avLst/>
          </a:prstGeom>
          <a:noFill/>
        </p:spPr>
        <p:txBody>
          <a:bodyPr wrap="none" rtlCol="0">
            <a:spAutoFit/>
          </a:bodyPr>
          <a:lstStyle/>
          <a:p>
            <a:r>
              <a:rPr lang="en-US" altLang="zh-CN" sz="12000" b="1" spc="1000" dirty="0">
                <a:solidFill>
                  <a:schemeClr val="bg1"/>
                </a:solidFill>
                <a:latin typeface="Arial" panose="020B0604020202020204" pitchFamily="34" charset="0"/>
                <a:ea typeface="黑体" panose="02010609060101010101" pitchFamily="49" charset="-122"/>
                <a:cs typeface="Arial" panose="020B0604020202020204" pitchFamily="34" charset="0"/>
              </a:rPr>
              <a:t>2</a:t>
            </a:r>
            <a:endParaRPr lang="zh-CN" altLang="en-US" sz="12000" b="1" spc="1000" dirty="0">
              <a:solidFill>
                <a:srgbClr val="FF0000"/>
              </a:solidFill>
              <a:latin typeface="Arial" panose="020B0604020202020204" pitchFamily="34" charset="0"/>
              <a:ea typeface="黑体" panose="02010609060101010101" pitchFamily="49" charset="-122"/>
              <a:cs typeface="Arial" panose="020B0604020202020204" pitchFamily="34" charset="0"/>
            </a:endParaRPr>
          </a:p>
        </p:txBody>
      </p:sp>
      <p:sp>
        <p:nvSpPr>
          <p:cNvPr id="8" name="文本框 8"/>
          <p:cNvSpPr txBox="1"/>
          <p:nvPr/>
        </p:nvSpPr>
        <p:spPr>
          <a:xfrm>
            <a:off x="1576897" y="4111916"/>
            <a:ext cx="3307700" cy="707886"/>
          </a:xfrm>
          <a:prstGeom prst="rect">
            <a:avLst/>
          </a:prstGeom>
          <a:noFill/>
        </p:spPr>
        <p:txBody>
          <a:bodyPr wrap="none" rtlCol="0">
            <a:spAutoFit/>
          </a:bodyPr>
          <a:lstStyle/>
          <a:p>
            <a:r>
              <a:rPr lang="en-US" altLang="zh-CN" sz="4000" b="1" dirty="0">
                <a:solidFill>
                  <a:schemeClr val="bg1"/>
                </a:solidFill>
                <a:latin typeface="Arial" panose="020B0604020202020204" pitchFamily="34" charset="0"/>
                <a:ea typeface="黑体" panose="02010609060101010101" pitchFamily="49" charset="-122"/>
                <a:cs typeface="Arial" panose="020B0604020202020204" pitchFamily="34" charset="0"/>
              </a:rPr>
              <a:t>PART    </a:t>
            </a:r>
            <a:r>
              <a:rPr lang="en-US" altLang="zh-CN" sz="4000" b="1" dirty="0">
                <a:solidFill>
                  <a:srgbClr val="FF0000"/>
                </a:solidFill>
                <a:latin typeface="Arial" panose="020B0604020202020204" pitchFamily="34" charset="0"/>
                <a:ea typeface="黑体" panose="02010609060101010101" pitchFamily="49" charset="-122"/>
                <a:cs typeface="Arial" panose="020B0604020202020204" pitchFamily="34" charset="0"/>
              </a:rPr>
              <a:t>TWO</a:t>
            </a:r>
            <a:endParaRPr lang="zh-CN" altLang="en-US" sz="4000" b="1" dirty="0">
              <a:solidFill>
                <a:srgbClr val="FF0000"/>
              </a:solidFill>
              <a:latin typeface="Arial" panose="020B0604020202020204" pitchFamily="34" charset="0"/>
              <a:ea typeface="黑体" panose="02010609060101010101" pitchFamily="49" charset="-122"/>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未标题-1"/>
          <p:cNvPicPr>
            <a:picLocks noChangeAspect="1"/>
          </p:cNvPicPr>
          <p:nvPr/>
        </p:nvPicPr>
        <p:blipFill>
          <a:blip r:embed="rId1"/>
          <a:stretch>
            <a:fillRect/>
          </a:stretch>
        </p:blipFill>
        <p:spPr>
          <a:xfrm>
            <a:off x="6767830" y="318135"/>
            <a:ext cx="4342765" cy="5897245"/>
          </a:xfrm>
          <a:prstGeom prst="rect">
            <a:avLst/>
          </a:prstGeom>
        </p:spPr>
      </p:pic>
      <p:grpSp>
        <p:nvGrpSpPr>
          <p:cNvPr id="4" name="组合 3"/>
          <p:cNvGrpSpPr/>
          <p:nvPr/>
        </p:nvGrpSpPr>
        <p:grpSpPr>
          <a:xfrm>
            <a:off x="633730" y="1142365"/>
            <a:ext cx="3079750" cy="222250"/>
            <a:chOff x="2048" y="3893"/>
            <a:chExt cx="4850" cy="350"/>
          </a:xfrm>
        </p:grpSpPr>
        <p:sp>
          <p:nvSpPr>
            <p:cNvPr id="2" name="矩形 1"/>
            <p:cNvSpPr/>
            <p:nvPr/>
          </p:nvSpPr>
          <p:spPr>
            <a:xfrm>
              <a:off x="2048" y="3893"/>
              <a:ext cx="3275" cy="119"/>
            </a:xfrm>
            <a:prstGeom prst="rect">
              <a:avLst/>
            </a:prstGeom>
            <a:solidFill>
              <a:schemeClr val="tx2">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cxnSp>
          <p:nvCxnSpPr>
            <p:cNvPr id="3" name="直接连接符 2"/>
            <p:cNvCxnSpPr/>
            <p:nvPr/>
          </p:nvCxnSpPr>
          <p:spPr>
            <a:xfrm>
              <a:off x="3598" y="4243"/>
              <a:ext cx="3300"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7" name="文本框 16"/>
          <p:cNvSpPr txBox="1"/>
          <p:nvPr/>
        </p:nvSpPr>
        <p:spPr>
          <a:xfrm>
            <a:off x="633730" y="558800"/>
            <a:ext cx="3833495" cy="583565"/>
          </a:xfrm>
          <a:prstGeom prst="rect">
            <a:avLst/>
          </a:prstGeom>
          <a:noFill/>
        </p:spPr>
        <p:txBody>
          <a:bodyPr wrap="none" rtlCol="0">
            <a:spAutoFit/>
          </a:bodyPr>
          <a:lstStyle/>
          <a:p>
            <a:pPr algn="l"/>
            <a:r>
              <a:rPr lang="zh-CN" altLang="en-US" sz="3200" b="1" dirty="0">
                <a:latin typeface="Arial Unicode MS" panose="020B0604020202020204" charset="-122"/>
                <a:ea typeface="Arial Unicode MS" panose="020B0604020202020204" charset="-122"/>
                <a:cs typeface="Arial" panose="020B0604020202020204" pitchFamily="34" charset="0"/>
                <a:sym typeface="+mn-ea"/>
              </a:rPr>
              <a:t>Double heating tube</a:t>
            </a:r>
            <a:endParaRPr lang="zh-CN" altLang="en-US" sz="3200" b="1" dirty="0">
              <a:latin typeface="Arial Unicode MS" panose="020B0604020202020204" charset="-122"/>
              <a:ea typeface="Arial Unicode MS" panose="020B0604020202020204" charset="-122"/>
              <a:cs typeface="Arial" panose="020B0604020202020204" pitchFamily="34" charset="0"/>
              <a:sym typeface="+mn-ea"/>
            </a:endParaRPr>
          </a:p>
        </p:txBody>
      </p:sp>
      <p:sp>
        <p:nvSpPr>
          <p:cNvPr id="19" name="文本框 18"/>
          <p:cNvSpPr txBox="1"/>
          <p:nvPr/>
        </p:nvSpPr>
        <p:spPr>
          <a:xfrm>
            <a:off x="633730" y="1364615"/>
            <a:ext cx="4220210" cy="2676525"/>
          </a:xfrm>
          <a:prstGeom prst="rect">
            <a:avLst/>
          </a:prstGeom>
          <a:noFill/>
        </p:spPr>
        <p:txBody>
          <a:bodyPr wrap="square" rtlCol="0">
            <a:spAutoFit/>
          </a:bodyPr>
          <a:lstStyle/>
          <a:p>
            <a:r>
              <a:rPr sz="1400" dirty="0">
                <a:latin typeface="Arial Unicode MS" panose="020B0604020202020204" charset="-122"/>
                <a:ea typeface="Arial Unicode MS" panose="020B0604020202020204" charset="-122"/>
                <a:cs typeface="Arial" panose="020B0604020202020204" pitchFamily="34" charset="0"/>
                <a:sym typeface="+mn-ea"/>
              </a:rPr>
              <a:t>It's heating more even and can make the printing effect better through the double heating tube design, as the temperature difference is only about 5 degrees from the Central and the edge,and the old machine design difference can be 10 more degrees.It's heating more even and can make the printing effect better through the double heating tube design, as the temperature difference is only about 5 degrees from the Central and the edge,and the old machine design difference can be 10 more degrees.</a:t>
            </a:r>
            <a:endParaRPr sz="1400" dirty="0">
              <a:latin typeface="Arial Unicode MS" panose="020B0604020202020204" charset="-122"/>
              <a:ea typeface="Arial Unicode MS" panose="020B0604020202020204" charset="-122"/>
              <a:cs typeface="Arial" panose="020B0604020202020204" pitchFamily="34" charset="0"/>
            </a:endParaRPr>
          </a:p>
          <a:p>
            <a:endParaRPr lang="zh-CN" altLang="en-US" sz="1400" dirty="0">
              <a:latin typeface="Arial Unicode MS" panose="020B0604020202020204" charset="-122"/>
              <a:ea typeface="Arial Unicode MS" panose="020B0604020202020204" charset="-122"/>
            </a:endParaRPr>
          </a:p>
        </p:txBody>
      </p:sp>
      <p:sp>
        <p:nvSpPr>
          <p:cNvPr id="18" name="文本框 16"/>
          <p:cNvSpPr txBox="1"/>
          <p:nvPr/>
        </p:nvSpPr>
        <p:spPr>
          <a:xfrm>
            <a:off x="546100" y="5667375"/>
            <a:ext cx="3502025" cy="521970"/>
          </a:xfrm>
          <a:prstGeom prst="rect">
            <a:avLst/>
          </a:prstGeom>
          <a:noFill/>
        </p:spPr>
        <p:txBody>
          <a:bodyPr wrap="square" rtlCol="0">
            <a:spAutoFit/>
          </a:bodyPr>
          <a:lstStyle/>
          <a:p>
            <a:r>
              <a:rPr lang="en-US" altLang="zh-CN" sz="1400" dirty="0">
                <a:latin typeface="Arial Unicode MS" panose="020B0604020202020204" charset="-122"/>
                <a:ea typeface="Arial Unicode MS" panose="020B0604020202020204" charset="-122"/>
                <a:cs typeface="Arial Unicode MS" panose="020B0604020202020204" charset="-122"/>
              </a:rPr>
              <a:t>New machine:double heating tube</a:t>
            </a:r>
            <a:endParaRPr lang="zh-CN" altLang="en-US" sz="1400" dirty="0">
              <a:latin typeface="Arial Unicode MS" panose="020B0604020202020204" charset="-122"/>
              <a:ea typeface="Arial Unicode MS" panose="020B0604020202020204" charset="-122"/>
              <a:cs typeface="Arial Unicode MS" panose="020B0604020202020204" charset="-122"/>
            </a:endParaRPr>
          </a:p>
          <a:p>
            <a:r>
              <a:rPr lang="en-US" altLang="zh-CN" sz="1400" dirty="0">
                <a:latin typeface="Arial Unicode MS" panose="020B0604020202020204" charset="-122"/>
                <a:ea typeface="Arial Unicode MS" panose="020B0604020202020204" charset="-122"/>
                <a:cs typeface="Arial Unicode MS" panose="020B0604020202020204" charset="-122"/>
              </a:rPr>
              <a:t>Weight</a:t>
            </a:r>
            <a:r>
              <a:rPr lang="zh-CN" altLang="en-US" sz="1400" dirty="0">
                <a:latin typeface="Arial Unicode MS" panose="020B0604020202020204" charset="-122"/>
                <a:ea typeface="Arial Unicode MS" panose="020B0604020202020204" charset="-122"/>
                <a:cs typeface="Arial Unicode MS" panose="020B0604020202020204" charset="-122"/>
              </a:rPr>
              <a:t>：</a:t>
            </a:r>
            <a:r>
              <a:rPr lang="en-US" altLang="zh-CN" sz="1400" dirty="0">
                <a:latin typeface="Arial Unicode MS" panose="020B0604020202020204" charset="-122"/>
                <a:ea typeface="Arial Unicode MS" panose="020B0604020202020204" charset="-122"/>
                <a:cs typeface="Arial Unicode MS" panose="020B0604020202020204" charset="-122"/>
              </a:rPr>
              <a:t>6.6kg</a:t>
            </a:r>
            <a:endParaRPr lang="en-US" altLang="zh-CN" sz="1400" dirty="0">
              <a:latin typeface="Arial Unicode MS" panose="020B0604020202020204" charset="-122"/>
              <a:ea typeface="Arial Unicode MS" panose="020B0604020202020204" charset="-122"/>
              <a:cs typeface="Arial Unicode MS" panose="020B0604020202020204" charset="-122"/>
            </a:endParaRPr>
          </a:p>
        </p:txBody>
      </p:sp>
      <p:sp>
        <p:nvSpPr>
          <p:cNvPr id="21" name="矩形 20"/>
          <p:cNvSpPr/>
          <p:nvPr/>
        </p:nvSpPr>
        <p:spPr>
          <a:xfrm>
            <a:off x="7590155" y="3035935"/>
            <a:ext cx="3065145" cy="460375"/>
          </a:xfrm>
          <a:prstGeom prst="rect">
            <a:avLst/>
          </a:prstGeom>
          <a:noFill/>
        </p:spPr>
        <p:txBody>
          <a:bodyPr wrap="square" lIns="91440" tIns="45720" rIns="91440" bIns="45720">
            <a:spAutoFit/>
          </a:bodyPr>
          <a:lstStyle/>
          <a:p>
            <a:pPr algn="ctr"/>
            <a:r>
              <a:rPr lang="en-US" altLang="zh-CN" sz="24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Unicode MS" panose="020B0604020202020204" charset="-122"/>
                <a:ea typeface="Arial Unicode MS" panose="020B0604020202020204" charset="-122"/>
              </a:rPr>
              <a:t>Double heating tube</a:t>
            </a:r>
            <a:endParaRPr lang="en-US" altLang="zh-CN" sz="24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Unicode MS" panose="020B0604020202020204" charset="-122"/>
              <a:ea typeface="Arial Unicode MS" panose="020B0604020202020204" charset="-122"/>
            </a:endParaRPr>
          </a:p>
        </p:txBody>
      </p:sp>
      <p:sp>
        <p:nvSpPr>
          <p:cNvPr id="22" name="矩形 21"/>
          <p:cNvSpPr/>
          <p:nvPr/>
        </p:nvSpPr>
        <p:spPr>
          <a:xfrm>
            <a:off x="7626353" y="5709787"/>
            <a:ext cx="2804795" cy="460375"/>
          </a:xfrm>
          <a:prstGeom prst="rect">
            <a:avLst/>
          </a:prstGeom>
          <a:noFill/>
        </p:spPr>
        <p:txBody>
          <a:bodyPr wrap="none" lIns="91440" tIns="45720" rIns="91440" bIns="45720">
            <a:spAutoFit/>
          </a:bodyPr>
          <a:lstStyle/>
          <a:p>
            <a:pPr algn="ctr"/>
            <a:r>
              <a:rPr lang="en-US" altLang="zh-CN" sz="24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Unicode MS" panose="020B0604020202020204" charset="-122"/>
                <a:ea typeface="Arial Unicode MS" panose="020B0604020202020204" charset="-122"/>
              </a:rPr>
              <a:t>Single heating tube</a:t>
            </a:r>
            <a:endParaRPr lang="en-US" altLang="zh-CN" sz="24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Unicode MS" panose="020B0604020202020204" charset="-122"/>
              <a:ea typeface="Arial Unicode MS" panose="020B0604020202020204" charset="-122"/>
            </a:endParaRPr>
          </a:p>
        </p:txBody>
      </p:sp>
      <p:sp>
        <p:nvSpPr>
          <p:cNvPr id="12" name="直角三角形 11"/>
          <p:cNvSpPr/>
          <p:nvPr/>
        </p:nvSpPr>
        <p:spPr>
          <a:xfrm rot="10800000">
            <a:off x="9239885" y="-8255"/>
            <a:ext cx="2968625" cy="2523490"/>
          </a:xfrm>
          <a:prstGeom prst="rtTriangle">
            <a:avLst/>
          </a:prstGeom>
          <a:solidFill>
            <a:srgbClr val="FF0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dirty="0">
              <a:solidFill>
                <a:srgbClr val="FF0000"/>
              </a:solidFill>
            </a:endParaRPr>
          </a:p>
        </p:txBody>
      </p:sp>
      <p:sp>
        <p:nvSpPr>
          <p:cNvPr id="7" name="文本框 16"/>
          <p:cNvSpPr txBox="1"/>
          <p:nvPr/>
        </p:nvSpPr>
        <p:spPr>
          <a:xfrm>
            <a:off x="3581400" y="5667375"/>
            <a:ext cx="3016885" cy="521970"/>
          </a:xfrm>
          <a:prstGeom prst="rect">
            <a:avLst/>
          </a:prstGeom>
          <a:noFill/>
        </p:spPr>
        <p:txBody>
          <a:bodyPr wrap="square" rtlCol="0">
            <a:spAutoFit/>
          </a:bodyPr>
          <a:p>
            <a:r>
              <a:rPr lang="en-US" altLang="zh-CN" sz="1400" dirty="0">
                <a:latin typeface="Arial Unicode MS" panose="020B0604020202020204" charset="-122"/>
                <a:ea typeface="Arial Unicode MS" panose="020B0604020202020204" charset="-122"/>
                <a:cs typeface="Arial Unicode MS" panose="020B0604020202020204" charset="-122"/>
              </a:rPr>
              <a:t>Old machine:single heating tube</a:t>
            </a:r>
            <a:endParaRPr lang="zh-CN" altLang="en-US" sz="1400" dirty="0">
              <a:latin typeface="Arial Unicode MS" panose="020B0604020202020204" charset="-122"/>
              <a:ea typeface="Arial Unicode MS" panose="020B0604020202020204" charset="-122"/>
              <a:cs typeface="Arial Unicode MS" panose="020B0604020202020204" charset="-122"/>
            </a:endParaRPr>
          </a:p>
          <a:p>
            <a:r>
              <a:rPr lang="en-US" altLang="zh-CN" sz="1400" dirty="0">
                <a:latin typeface="Arial Unicode MS" panose="020B0604020202020204" charset="-122"/>
                <a:ea typeface="Arial Unicode MS" panose="020B0604020202020204" charset="-122"/>
                <a:cs typeface="Arial Unicode MS" panose="020B0604020202020204" charset="-122"/>
              </a:rPr>
              <a:t>Weight</a:t>
            </a:r>
            <a:r>
              <a:rPr lang="zh-CN" altLang="en-US" sz="1400" dirty="0">
                <a:latin typeface="Arial Unicode MS" panose="020B0604020202020204" charset="-122"/>
                <a:ea typeface="Arial Unicode MS" panose="020B0604020202020204" charset="-122"/>
                <a:cs typeface="Arial Unicode MS" panose="020B0604020202020204" charset="-122"/>
              </a:rPr>
              <a:t>：</a:t>
            </a:r>
            <a:r>
              <a:rPr lang="en-US" altLang="zh-CN" sz="1400" dirty="0">
                <a:latin typeface="Arial Unicode MS" panose="020B0604020202020204" charset="-122"/>
                <a:ea typeface="Arial Unicode MS" panose="020B0604020202020204" charset="-122"/>
                <a:cs typeface="Arial Unicode MS" panose="020B0604020202020204" charset="-122"/>
              </a:rPr>
              <a:t>4.9kg</a:t>
            </a:r>
            <a:endParaRPr lang="en-US" altLang="zh-CN" sz="1400" dirty="0">
              <a:latin typeface="Arial Unicode MS" panose="020B0604020202020204" charset="-122"/>
              <a:ea typeface="Arial Unicode MS" panose="020B0604020202020204" charset="-122"/>
              <a:cs typeface="Arial Unicode MS" panose="020B0604020202020204" charset="-122"/>
            </a:endParaRPr>
          </a:p>
        </p:txBody>
      </p:sp>
      <p:pic>
        <p:nvPicPr>
          <p:cNvPr id="10" name="图片 9"/>
          <p:cNvPicPr>
            <a:picLocks noChangeAspect="1"/>
          </p:cNvPicPr>
          <p:nvPr/>
        </p:nvPicPr>
        <p:blipFill>
          <a:blip r:embed="rId2"/>
          <a:stretch>
            <a:fillRect/>
          </a:stretch>
        </p:blipFill>
        <p:spPr>
          <a:xfrm>
            <a:off x="3421380" y="3844925"/>
            <a:ext cx="2780665" cy="1528445"/>
          </a:xfrm>
          <a:prstGeom prst="rect">
            <a:avLst/>
          </a:prstGeom>
        </p:spPr>
      </p:pic>
      <p:pic>
        <p:nvPicPr>
          <p:cNvPr id="11" name="图片 10"/>
          <p:cNvPicPr>
            <a:picLocks noChangeAspect="1"/>
          </p:cNvPicPr>
          <p:nvPr/>
        </p:nvPicPr>
        <p:blipFill>
          <a:blip r:embed="rId3"/>
          <a:stretch>
            <a:fillRect/>
          </a:stretch>
        </p:blipFill>
        <p:spPr>
          <a:xfrm>
            <a:off x="450215" y="3757930"/>
            <a:ext cx="2771140" cy="17018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633729" y="1142365"/>
            <a:ext cx="3822523" cy="222250"/>
            <a:chOff x="2048" y="3893"/>
            <a:chExt cx="4850" cy="350"/>
          </a:xfrm>
        </p:grpSpPr>
        <p:sp>
          <p:nvSpPr>
            <p:cNvPr id="2" name="矩形 1"/>
            <p:cNvSpPr/>
            <p:nvPr/>
          </p:nvSpPr>
          <p:spPr>
            <a:xfrm>
              <a:off x="2048" y="3893"/>
              <a:ext cx="3275" cy="119"/>
            </a:xfrm>
            <a:prstGeom prst="rect">
              <a:avLst/>
            </a:prstGeom>
            <a:solidFill>
              <a:schemeClr val="tx2">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cxnSp>
          <p:nvCxnSpPr>
            <p:cNvPr id="3" name="直接连接符 2"/>
            <p:cNvCxnSpPr/>
            <p:nvPr/>
          </p:nvCxnSpPr>
          <p:spPr>
            <a:xfrm>
              <a:off x="3598" y="4243"/>
              <a:ext cx="3300"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7" name="文本框 16"/>
          <p:cNvSpPr txBox="1"/>
          <p:nvPr/>
        </p:nvSpPr>
        <p:spPr>
          <a:xfrm>
            <a:off x="633730" y="558800"/>
            <a:ext cx="4171315" cy="583565"/>
          </a:xfrm>
          <a:prstGeom prst="rect">
            <a:avLst/>
          </a:prstGeom>
          <a:noFill/>
        </p:spPr>
        <p:txBody>
          <a:bodyPr wrap="none" rtlCol="0">
            <a:spAutoFit/>
          </a:bodyPr>
          <a:lstStyle/>
          <a:p>
            <a:r>
              <a:rPr lang="en-US" altLang="zh-CN" sz="3200" b="1" dirty="0">
                <a:latin typeface="Arial Unicode MS" panose="020B0604020202020204" charset="-122"/>
                <a:ea typeface="Arial Unicode MS" panose="020B0604020202020204" charset="-122"/>
              </a:rPr>
              <a:t>Controller comparison</a:t>
            </a:r>
            <a:endParaRPr lang="en-US" altLang="zh-CN" sz="3200" b="1" dirty="0">
              <a:latin typeface="Arial Unicode MS" panose="020B0604020202020204" charset="-122"/>
              <a:ea typeface="Arial Unicode MS" panose="020B0604020202020204" charset="-122"/>
            </a:endParaRPr>
          </a:p>
        </p:txBody>
      </p:sp>
      <p:sp>
        <p:nvSpPr>
          <p:cNvPr id="19" name="文本框 18"/>
          <p:cNvSpPr txBox="1"/>
          <p:nvPr/>
        </p:nvSpPr>
        <p:spPr>
          <a:xfrm>
            <a:off x="680085" y="5389245"/>
            <a:ext cx="4361180" cy="1568450"/>
          </a:xfrm>
          <a:prstGeom prst="rect">
            <a:avLst/>
          </a:prstGeom>
          <a:noFill/>
        </p:spPr>
        <p:txBody>
          <a:bodyPr wrap="square" rtlCol="0">
            <a:spAutoFit/>
          </a:bodyPr>
          <a:lstStyle/>
          <a:p>
            <a:r>
              <a:rPr sz="1200" dirty="0">
                <a:latin typeface="Arial Unicode MS" panose="020B0604020202020204" charset="-122"/>
                <a:ea typeface="Arial Unicode MS" panose="020B0604020202020204" charset="-122"/>
              </a:rPr>
              <a:t>1: Using 30A high power relay temperature control, can count the number of production</a:t>
            </a:r>
            <a:endParaRPr sz="1200" dirty="0">
              <a:latin typeface="Arial Unicode MS" panose="020B0604020202020204" charset="-122"/>
              <a:ea typeface="Arial Unicode MS" panose="020B0604020202020204" charset="-122"/>
            </a:endParaRPr>
          </a:p>
          <a:p>
            <a:r>
              <a:rPr sz="1200" dirty="0">
                <a:latin typeface="Arial Unicode MS" panose="020B0604020202020204" charset="-122"/>
                <a:ea typeface="Arial Unicode MS" panose="020B0604020202020204" charset="-122"/>
              </a:rPr>
              <a:t>2: 3 modes are free to switch,can quickly make different products</a:t>
            </a:r>
            <a:endParaRPr sz="1200" dirty="0">
              <a:latin typeface="Arial Unicode MS" panose="020B0604020202020204" charset="-122"/>
              <a:ea typeface="Arial Unicode MS" panose="020B0604020202020204" charset="-122"/>
            </a:endParaRPr>
          </a:p>
          <a:p>
            <a:r>
              <a:rPr lang="en-US" sz="1200" dirty="0">
                <a:latin typeface="Arial Unicode MS" panose="020B0604020202020204" charset="-122"/>
                <a:ea typeface="Arial Unicode MS" panose="020B0604020202020204" charset="-122"/>
              </a:rPr>
              <a:t>L</a:t>
            </a:r>
            <a:r>
              <a:rPr sz="1200" dirty="0">
                <a:latin typeface="Arial Unicode MS" panose="020B0604020202020204" charset="-122"/>
                <a:ea typeface="Arial Unicode MS" panose="020B0604020202020204" charset="-122"/>
              </a:rPr>
              <a:t>arge screen display, all kinds of parameters at a glance</a:t>
            </a:r>
            <a:endParaRPr sz="1200" dirty="0">
              <a:latin typeface="Arial Unicode MS" panose="020B0604020202020204" charset="-122"/>
              <a:ea typeface="Arial Unicode MS" panose="020B0604020202020204" charset="-122"/>
            </a:endParaRPr>
          </a:p>
          <a:p>
            <a:r>
              <a:rPr sz="1200" dirty="0">
                <a:latin typeface="Arial Unicode MS" panose="020B0604020202020204" charset="-122"/>
                <a:ea typeface="Arial Unicode MS" panose="020B0604020202020204" charset="-122"/>
              </a:rPr>
              <a:t>3: Silicone button, </a:t>
            </a:r>
            <a:r>
              <a:rPr lang="en-US" sz="1200" dirty="0">
                <a:latin typeface="Arial Unicode MS" panose="020B0604020202020204" charset="-122"/>
                <a:ea typeface="Arial Unicode MS" panose="020B0604020202020204" charset="-122"/>
              </a:rPr>
              <a:t>good feeling and</a:t>
            </a:r>
            <a:r>
              <a:rPr sz="1200" dirty="0">
                <a:latin typeface="Arial Unicode MS" panose="020B0604020202020204" charset="-122"/>
                <a:ea typeface="Arial Unicode MS" panose="020B0604020202020204" charset="-122"/>
              </a:rPr>
              <a:t> high sensitivity</a:t>
            </a:r>
            <a:endParaRPr sz="1200" dirty="0">
              <a:latin typeface="Arial Unicode MS" panose="020B0604020202020204" charset="-122"/>
              <a:ea typeface="Arial Unicode MS" panose="020B0604020202020204" charset="-122"/>
            </a:endParaRPr>
          </a:p>
          <a:p>
            <a:endParaRPr lang="zh-CN" altLang="en-US" sz="1200" dirty="0">
              <a:latin typeface="Arial Unicode MS" panose="020B0604020202020204" charset="-122"/>
              <a:ea typeface="Arial Unicode MS" panose="020B0604020202020204" charset="-122"/>
            </a:endParaRPr>
          </a:p>
        </p:txBody>
      </p:sp>
      <p:sp>
        <p:nvSpPr>
          <p:cNvPr id="12" name="直角三角形 11"/>
          <p:cNvSpPr/>
          <p:nvPr/>
        </p:nvSpPr>
        <p:spPr>
          <a:xfrm rot="10800000">
            <a:off x="9239885" y="-8255"/>
            <a:ext cx="2968625" cy="2523490"/>
          </a:xfrm>
          <a:prstGeom prst="rtTriangle">
            <a:avLst/>
          </a:prstGeom>
          <a:solidFill>
            <a:srgbClr val="FF0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3" name="文本框 16"/>
          <p:cNvSpPr txBox="1"/>
          <p:nvPr/>
        </p:nvSpPr>
        <p:spPr>
          <a:xfrm>
            <a:off x="1068625" y="1664850"/>
            <a:ext cx="2040255" cy="398780"/>
          </a:xfrm>
          <a:prstGeom prst="rect">
            <a:avLst/>
          </a:prstGeom>
          <a:noFill/>
        </p:spPr>
        <p:txBody>
          <a:bodyPr wrap="none" rtlCol="0">
            <a:spAutoFit/>
          </a:bodyPr>
          <a:lstStyle/>
          <a:p>
            <a:r>
              <a:rPr lang="en-US" altLang="zh-CN" sz="2000" b="1" dirty="0">
                <a:latin typeface="Arial Unicode MS" panose="020B0604020202020204" charset="-122"/>
                <a:ea typeface="Arial Unicode MS" panose="020B0604020202020204" charset="-122"/>
              </a:rPr>
              <a:t>P</a:t>
            </a:r>
            <a:r>
              <a:rPr lang="en-US" sz="2000" b="1" dirty="0">
                <a:latin typeface="Arial Unicode MS" panose="020B0604020202020204" charset="-122"/>
                <a:ea typeface="Arial Unicode MS" panose="020B0604020202020204" charset="-122"/>
              </a:rPr>
              <a:t>3800 controller</a:t>
            </a:r>
            <a:endParaRPr lang="zh-CN" altLang="en-US" sz="2000" b="1" dirty="0">
              <a:latin typeface="Arial Unicode MS" panose="020B0604020202020204" charset="-122"/>
              <a:ea typeface="Arial Unicode MS" panose="020B0604020202020204" charset="-122"/>
            </a:endParaRPr>
          </a:p>
        </p:txBody>
      </p:sp>
      <p:sp>
        <p:nvSpPr>
          <p:cNvPr id="14" name="文本框 16"/>
          <p:cNvSpPr txBox="1"/>
          <p:nvPr/>
        </p:nvSpPr>
        <p:spPr>
          <a:xfrm>
            <a:off x="6931740" y="1717611"/>
            <a:ext cx="2106930" cy="398780"/>
          </a:xfrm>
          <a:prstGeom prst="rect">
            <a:avLst/>
          </a:prstGeom>
          <a:noFill/>
        </p:spPr>
        <p:txBody>
          <a:bodyPr wrap="none" rtlCol="0">
            <a:spAutoFit/>
          </a:bodyPr>
          <a:lstStyle/>
          <a:p>
            <a:r>
              <a:rPr lang="en-US" altLang="zh-CN" sz="2000" b="1" dirty="0">
                <a:latin typeface="Arial Unicode MS" panose="020B0604020202020204" charset="-122"/>
                <a:ea typeface="Arial Unicode MS" panose="020B0604020202020204" charset="-122"/>
              </a:rPr>
              <a:t>Old model 38*38</a:t>
            </a:r>
            <a:endParaRPr lang="en-US" altLang="zh-CN" sz="2000" b="1" dirty="0">
              <a:latin typeface="Arial Unicode MS" panose="020B0604020202020204" charset="-122"/>
              <a:ea typeface="Arial Unicode MS" panose="020B0604020202020204" charset="-122"/>
            </a:endParaRPr>
          </a:p>
        </p:txBody>
      </p:sp>
      <p:pic>
        <p:nvPicPr>
          <p:cNvPr id="7" name="图片 6"/>
          <p:cNvPicPr>
            <a:picLocks noChangeAspect="1"/>
          </p:cNvPicPr>
          <p:nvPr/>
        </p:nvPicPr>
        <p:blipFill>
          <a:blip r:embed="rId1"/>
          <a:stretch>
            <a:fillRect/>
          </a:stretch>
        </p:blipFill>
        <p:spPr>
          <a:xfrm>
            <a:off x="511810" y="2116455"/>
            <a:ext cx="2825750" cy="3206115"/>
          </a:xfrm>
          <a:prstGeom prst="rect">
            <a:avLst/>
          </a:prstGeom>
        </p:spPr>
      </p:pic>
      <p:pic>
        <p:nvPicPr>
          <p:cNvPr id="8" name="图片 7"/>
          <p:cNvPicPr>
            <a:picLocks noChangeAspect="1"/>
          </p:cNvPicPr>
          <p:nvPr/>
        </p:nvPicPr>
        <p:blipFill>
          <a:blip r:embed="rId2"/>
          <a:stretch>
            <a:fillRect/>
          </a:stretch>
        </p:blipFill>
        <p:spPr>
          <a:xfrm>
            <a:off x="6278880" y="2632710"/>
            <a:ext cx="2961005" cy="2660015"/>
          </a:xfrm>
          <a:prstGeom prst="rect">
            <a:avLst/>
          </a:prstGeom>
        </p:spPr>
      </p:pic>
      <p:sp>
        <p:nvSpPr>
          <p:cNvPr id="10" name="文本框 9"/>
          <p:cNvSpPr txBox="1"/>
          <p:nvPr/>
        </p:nvSpPr>
        <p:spPr>
          <a:xfrm>
            <a:off x="6348730" y="5322570"/>
            <a:ext cx="3643630" cy="1014730"/>
          </a:xfrm>
          <a:prstGeom prst="rect">
            <a:avLst/>
          </a:prstGeom>
          <a:noFill/>
        </p:spPr>
        <p:txBody>
          <a:bodyPr wrap="square" rtlCol="0">
            <a:spAutoFit/>
          </a:bodyPr>
          <a:p>
            <a:r>
              <a:rPr lang="zh-CN" sz="1200" dirty="0">
                <a:latin typeface="Arial Unicode MS" panose="020B0604020202020204" charset="-122"/>
                <a:ea typeface="Arial Unicode MS" panose="020B0604020202020204" charset="-122"/>
              </a:rPr>
              <a:t>It is impossible to count the number of productions, the parameter display is single, the button operation is cumbersome, and the sensitivity is low.</a:t>
            </a:r>
            <a:endParaRPr lang="zh-CN" sz="1200" dirty="0">
              <a:latin typeface="Arial Unicode MS" panose="020B0604020202020204" charset="-122"/>
              <a:ea typeface="Arial Unicode MS" panose="020B0604020202020204" charset="-122"/>
            </a:endParaRPr>
          </a:p>
          <a:p>
            <a:endParaRPr lang="zh-CN" altLang="en-US" sz="1200" dirty="0">
              <a:latin typeface="Arial Unicode MS" panose="020B0604020202020204" charset="-122"/>
              <a:ea typeface="Arial Unicode MS" panose="020B0604020202020204" charset="-122"/>
            </a:endParaRPr>
          </a:p>
        </p:txBody>
      </p:sp>
      <p:pic>
        <p:nvPicPr>
          <p:cNvPr id="11" name="图片 10"/>
          <p:cNvPicPr>
            <a:picLocks noChangeAspect="1"/>
          </p:cNvPicPr>
          <p:nvPr/>
        </p:nvPicPr>
        <p:blipFill>
          <a:blip r:embed="rId3"/>
          <a:stretch>
            <a:fillRect/>
          </a:stretch>
        </p:blipFill>
        <p:spPr>
          <a:xfrm>
            <a:off x="3491865" y="3234055"/>
            <a:ext cx="2066925" cy="2023745"/>
          </a:xfrm>
          <a:prstGeom prst="rect">
            <a:avLst/>
          </a:prstGeom>
        </p:spPr>
      </p:pic>
      <p:sp>
        <p:nvSpPr>
          <p:cNvPr id="15" name="文本框 16"/>
          <p:cNvSpPr txBox="1"/>
          <p:nvPr/>
        </p:nvSpPr>
        <p:spPr>
          <a:xfrm>
            <a:off x="3491785" y="2632590"/>
            <a:ext cx="2106930" cy="398780"/>
          </a:xfrm>
          <a:prstGeom prst="rect">
            <a:avLst/>
          </a:prstGeom>
          <a:noFill/>
        </p:spPr>
        <p:txBody>
          <a:bodyPr wrap="none" rtlCol="0">
            <a:spAutoFit/>
          </a:bodyPr>
          <a:p>
            <a:r>
              <a:rPr lang="en-US" altLang="zh-CN" sz="2000" b="1" dirty="0">
                <a:latin typeface="Arial Unicode MS" panose="020B0604020202020204" charset="-122"/>
                <a:ea typeface="Arial Unicode MS" panose="020B0604020202020204" charset="-122"/>
              </a:rPr>
              <a:t>P</a:t>
            </a:r>
            <a:r>
              <a:rPr lang="en-US" sz="2000" b="1" dirty="0">
                <a:latin typeface="Arial Unicode MS" panose="020B0604020202020204" charset="-122"/>
                <a:ea typeface="Arial Unicode MS" panose="020B0604020202020204" charset="-122"/>
              </a:rPr>
              <a:t>3800 mainboard</a:t>
            </a:r>
            <a:endParaRPr lang="zh-CN" altLang="en-US" sz="2000" b="1" dirty="0">
              <a:latin typeface="Arial Unicode MS" panose="020B0604020202020204" charset="-122"/>
              <a:ea typeface="Arial Unicode MS" panose="020B0604020202020204" charset="-122"/>
            </a:endParaRPr>
          </a:p>
        </p:txBody>
      </p:sp>
      <p:pic>
        <p:nvPicPr>
          <p:cNvPr id="16" name="图片 15"/>
          <p:cNvPicPr>
            <a:picLocks noChangeAspect="1"/>
          </p:cNvPicPr>
          <p:nvPr/>
        </p:nvPicPr>
        <p:blipFill>
          <a:blip r:embed="rId4"/>
          <a:stretch>
            <a:fillRect/>
          </a:stretch>
        </p:blipFill>
        <p:spPr>
          <a:xfrm>
            <a:off x="9536430" y="3430905"/>
            <a:ext cx="1631950" cy="1721485"/>
          </a:xfrm>
          <a:prstGeom prst="rect">
            <a:avLst/>
          </a:prstGeom>
        </p:spPr>
      </p:pic>
      <p:sp>
        <p:nvSpPr>
          <p:cNvPr id="18" name="文本框 16"/>
          <p:cNvSpPr txBox="1"/>
          <p:nvPr/>
        </p:nvSpPr>
        <p:spPr>
          <a:xfrm>
            <a:off x="9406175" y="2798960"/>
            <a:ext cx="2106930" cy="398780"/>
          </a:xfrm>
          <a:prstGeom prst="rect">
            <a:avLst/>
          </a:prstGeom>
          <a:noFill/>
        </p:spPr>
        <p:txBody>
          <a:bodyPr wrap="none" rtlCol="0">
            <a:spAutoFit/>
          </a:bodyPr>
          <a:p>
            <a:r>
              <a:rPr lang="en-US" altLang="zh-CN" sz="2000" b="1" dirty="0">
                <a:latin typeface="Arial Unicode MS" panose="020B0604020202020204" charset="-122"/>
                <a:ea typeface="Arial Unicode MS" panose="020B0604020202020204" charset="-122"/>
              </a:rPr>
              <a:t>38*38 mainboard</a:t>
            </a:r>
            <a:endParaRPr lang="en-US" altLang="zh-CN" sz="2000" b="1" dirty="0">
              <a:latin typeface="Arial Unicode MS" panose="020B0604020202020204" charset="-122"/>
              <a:ea typeface="Arial Unicode MS" panose="020B060402020202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633730" y="1142365"/>
            <a:ext cx="3079750" cy="222250"/>
            <a:chOff x="2048" y="3893"/>
            <a:chExt cx="4850" cy="350"/>
          </a:xfrm>
        </p:grpSpPr>
        <p:sp>
          <p:nvSpPr>
            <p:cNvPr id="2" name="矩形 1"/>
            <p:cNvSpPr/>
            <p:nvPr/>
          </p:nvSpPr>
          <p:spPr>
            <a:xfrm>
              <a:off x="2048" y="3893"/>
              <a:ext cx="3275" cy="119"/>
            </a:xfrm>
            <a:prstGeom prst="rect">
              <a:avLst/>
            </a:prstGeom>
            <a:solidFill>
              <a:schemeClr val="tx2">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cxnSp>
          <p:nvCxnSpPr>
            <p:cNvPr id="3" name="直接连接符 2"/>
            <p:cNvCxnSpPr/>
            <p:nvPr/>
          </p:nvCxnSpPr>
          <p:spPr>
            <a:xfrm>
              <a:off x="3598" y="4243"/>
              <a:ext cx="3300"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7" name="文本框 16"/>
          <p:cNvSpPr txBox="1"/>
          <p:nvPr/>
        </p:nvSpPr>
        <p:spPr>
          <a:xfrm>
            <a:off x="633730" y="558800"/>
            <a:ext cx="4989195" cy="583565"/>
          </a:xfrm>
          <a:prstGeom prst="rect">
            <a:avLst/>
          </a:prstGeom>
          <a:noFill/>
        </p:spPr>
        <p:txBody>
          <a:bodyPr wrap="none" rtlCol="0">
            <a:spAutoFit/>
          </a:bodyPr>
          <a:lstStyle/>
          <a:p>
            <a:pPr algn="l"/>
            <a:r>
              <a:rPr lang="en-US" altLang="zh-CN" sz="3200" b="1" dirty="0">
                <a:latin typeface="Arial Unicode MS" panose="020B0604020202020204" charset="-122"/>
                <a:ea typeface="Arial Unicode MS" panose="020B0604020202020204" charset="-122"/>
              </a:rPr>
              <a:t>A</a:t>
            </a:r>
            <a:r>
              <a:rPr lang="zh-CN" altLang="en-US" sz="3200" b="1" dirty="0">
                <a:latin typeface="Arial Unicode MS" panose="020B0604020202020204" charset="-122"/>
                <a:ea typeface="Arial Unicode MS" panose="020B0604020202020204" charset="-122"/>
              </a:rPr>
              <a:t>utomatic bounce function</a:t>
            </a:r>
            <a:endParaRPr lang="zh-CN" altLang="en-US" sz="3200" b="1" dirty="0">
              <a:latin typeface="Arial Unicode MS" panose="020B0604020202020204" charset="-122"/>
              <a:ea typeface="Arial Unicode MS" panose="020B0604020202020204" charset="-122"/>
            </a:endParaRPr>
          </a:p>
        </p:txBody>
      </p:sp>
      <p:sp>
        <p:nvSpPr>
          <p:cNvPr id="19" name="文本框 18"/>
          <p:cNvSpPr txBox="1"/>
          <p:nvPr/>
        </p:nvSpPr>
        <p:spPr>
          <a:xfrm>
            <a:off x="5751195" y="5063859"/>
            <a:ext cx="4519042" cy="645160"/>
          </a:xfrm>
          <a:prstGeom prst="rect">
            <a:avLst/>
          </a:prstGeom>
          <a:noFill/>
        </p:spPr>
        <p:txBody>
          <a:bodyPr wrap="square" rtlCol="0">
            <a:spAutoFit/>
          </a:bodyPr>
          <a:lstStyle/>
          <a:p>
            <a:r>
              <a:rPr lang="zh-CN" dirty="0">
                <a:latin typeface="Arial Unicode MS" panose="020B0604020202020204" charset="-122"/>
                <a:ea typeface="Arial Unicode MS" panose="020B0604020202020204" charset="-122"/>
              </a:rPr>
              <a:t>Two </a:t>
            </a:r>
            <a:r>
              <a:rPr lang="en-US" altLang="zh-CN" dirty="0">
                <a:latin typeface="Arial Unicode MS" panose="020B0604020202020204" charset="-122"/>
                <a:ea typeface="Arial Unicode MS" panose="020B0604020202020204" charset="-122"/>
              </a:rPr>
              <a:t>car </a:t>
            </a:r>
            <a:r>
              <a:rPr lang="zh-CN" dirty="0">
                <a:latin typeface="Arial Unicode MS" panose="020B0604020202020204" charset="-122"/>
                <a:ea typeface="Arial Unicode MS" panose="020B0604020202020204" charset="-122"/>
              </a:rPr>
              <a:t>hydraulic rods , smooth bounce, safe and labor-saving</a:t>
            </a:r>
            <a:endParaRPr lang="zh-CN" dirty="0">
              <a:latin typeface="Arial Unicode MS" panose="020B0604020202020204" charset="-122"/>
              <a:ea typeface="Arial Unicode MS" panose="020B0604020202020204" charset="-122"/>
            </a:endParaRPr>
          </a:p>
        </p:txBody>
      </p:sp>
      <p:sp>
        <p:nvSpPr>
          <p:cNvPr id="12" name="直角三角形 11"/>
          <p:cNvSpPr/>
          <p:nvPr/>
        </p:nvSpPr>
        <p:spPr>
          <a:xfrm rot="10800000">
            <a:off x="9239885" y="-8255"/>
            <a:ext cx="2968625" cy="2523490"/>
          </a:xfrm>
          <a:prstGeom prst="rtTriangle">
            <a:avLst/>
          </a:prstGeom>
          <a:solidFill>
            <a:srgbClr val="FF0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dirty="0">
              <a:solidFill>
                <a:srgbClr val="FF0000"/>
              </a:solidFill>
            </a:endParaRPr>
          </a:p>
        </p:txBody>
      </p:sp>
      <p:pic>
        <p:nvPicPr>
          <p:cNvPr id="8" name="图片 7" descr="P1044399 - 副本"/>
          <p:cNvPicPr>
            <a:picLocks noChangeAspect="1"/>
          </p:cNvPicPr>
          <p:nvPr/>
        </p:nvPicPr>
        <p:blipFill>
          <a:blip r:embed="rId1"/>
          <a:stretch>
            <a:fillRect/>
          </a:stretch>
        </p:blipFill>
        <p:spPr>
          <a:xfrm>
            <a:off x="5751195" y="1727835"/>
            <a:ext cx="4244975" cy="3184525"/>
          </a:xfrm>
          <a:prstGeom prst="rect">
            <a:avLst/>
          </a:prstGeom>
        </p:spPr>
      </p:pic>
      <p:pic>
        <p:nvPicPr>
          <p:cNvPr id="9" name="图片 8" descr="P1044405 - 副本"/>
          <p:cNvPicPr>
            <a:picLocks noChangeAspect="1"/>
          </p:cNvPicPr>
          <p:nvPr/>
        </p:nvPicPr>
        <p:blipFill>
          <a:blip r:embed="rId2"/>
          <a:stretch>
            <a:fillRect/>
          </a:stretch>
        </p:blipFill>
        <p:spPr>
          <a:xfrm>
            <a:off x="633730" y="1727835"/>
            <a:ext cx="4130040" cy="3097530"/>
          </a:xfrm>
          <a:prstGeom prst="rect">
            <a:avLst/>
          </a:prstGeom>
        </p:spPr>
      </p:pic>
      <p:sp>
        <p:nvSpPr>
          <p:cNvPr id="10" name="文本框 9"/>
          <p:cNvSpPr txBox="1"/>
          <p:nvPr/>
        </p:nvSpPr>
        <p:spPr>
          <a:xfrm>
            <a:off x="603250" y="5063859"/>
            <a:ext cx="4519042" cy="645160"/>
          </a:xfrm>
          <a:prstGeom prst="rect">
            <a:avLst/>
          </a:prstGeom>
          <a:noFill/>
        </p:spPr>
        <p:txBody>
          <a:bodyPr wrap="square" rtlCol="0">
            <a:spAutoFit/>
          </a:bodyPr>
          <a:p>
            <a:r>
              <a:rPr lang="zh-CN" dirty="0">
                <a:latin typeface="Arial Unicode MS" panose="020B0604020202020204" charset="-122"/>
                <a:ea typeface="Arial Unicode MS" panose="020B0604020202020204" charset="-122"/>
              </a:rPr>
              <a:t>With the electromagnet, when time  reach, can automatic open</a:t>
            </a:r>
            <a:endParaRPr lang="zh-CN" dirty="0">
              <a:latin typeface="Arial Unicode MS" panose="020B0604020202020204" charset="-122"/>
              <a:ea typeface="Arial Unicode MS" panose="020B060402020202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633730" y="1142365"/>
            <a:ext cx="3079750" cy="222250"/>
            <a:chOff x="2048" y="3893"/>
            <a:chExt cx="4850" cy="350"/>
          </a:xfrm>
        </p:grpSpPr>
        <p:sp>
          <p:nvSpPr>
            <p:cNvPr id="2" name="矩形 1"/>
            <p:cNvSpPr/>
            <p:nvPr/>
          </p:nvSpPr>
          <p:spPr>
            <a:xfrm>
              <a:off x="2048" y="3893"/>
              <a:ext cx="3275" cy="119"/>
            </a:xfrm>
            <a:prstGeom prst="rect">
              <a:avLst/>
            </a:prstGeom>
            <a:solidFill>
              <a:schemeClr val="tx2">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cxnSp>
          <p:nvCxnSpPr>
            <p:cNvPr id="3" name="直接连接符 2"/>
            <p:cNvCxnSpPr/>
            <p:nvPr/>
          </p:nvCxnSpPr>
          <p:spPr>
            <a:xfrm>
              <a:off x="3598" y="4243"/>
              <a:ext cx="3300"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7" name="文本框 16"/>
          <p:cNvSpPr txBox="1"/>
          <p:nvPr/>
        </p:nvSpPr>
        <p:spPr>
          <a:xfrm>
            <a:off x="633730" y="558800"/>
            <a:ext cx="2585085" cy="583565"/>
          </a:xfrm>
          <a:prstGeom prst="rect">
            <a:avLst/>
          </a:prstGeom>
          <a:noFill/>
        </p:spPr>
        <p:txBody>
          <a:bodyPr wrap="none" rtlCol="0">
            <a:spAutoFit/>
          </a:bodyPr>
          <a:lstStyle/>
          <a:p>
            <a:r>
              <a:rPr lang="en-US" altLang="zh-CN" sz="3200" b="1" dirty="0">
                <a:latin typeface="Arial Unicode MS" panose="020B0604020202020204" charset="-122"/>
                <a:ea typeface="Arial Unicode MS" panose="020B0604020202020204" charset="-122"/>
              </a:rPr>
              <a:t>Mould Spring</a:t>
            </a:r>
            <a:endParaRPr lang="en-US" altLang="zh-CN" sz="3200" b="1" dirty="0">
              <a:latin typeface="Arial Unicode MS" panose="020B0604020202020204" charset="-122"/>
              <a:ea typeface="Arial Unicode MS" panose="020B0604020202020204" charset="-122"/>
            </a:endParaRPr>
          </a:p>
        </p:txBody>
      </p:sp>
      <p:sp>
        <p:nvSpPr>
          <p:cNvPr id="12" name="直角三角形 11"/>
          <p:cNvSpPr/>
          <p:nvPr/>
        </p:nvSpPr>
        <p:spPr>
          <a:xfrm rot="10800000">
            <a:off x="9239885" y="-8255"/>
            <a:ext cx="2968625" cy="2523490"/>
          </a:xfrm>
          <a:prstGeom prst="rtTriangle">
            <a:avLst/>
          </a:prstGeom>
          <a:solidFill>
            <a:srgbClr val="FF00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dirty="0">
              <a:solidFill>
                <a:srgbClr val="FF0000"/>
              </a:solidFill>
            </a:endParaRPr>
          </a:p>
        </p:txBody>
      </p:sp>
      <p:pic>
        <p:nvPicPr>
          <p:cNvPr id="9" name="图片 8" descr="C:\Users\apple\Desktop\新建文件夹\P1044462 - 副本.JPGP1044462 - 副本"/>
          <p:cNvPicPr>
            <a:picLocks noChangeAspect="1"/>
          </p:cNvPicPr>
          <p:nvPr/>
        </p:nvPicPr>
        <p:blipFill>
          <a:blip r:embed="rId1"/>
          <a:srcRect/>
          <a:stretch>
            <a:fillRect/>
          </a:stretch>
        </p:blipFill>
        <p:spPr>
          <a:xfrm>
            <a:off x="4464050" y="1317625"/>
            <a:ext cx="6209030" cy="4657090"/>
          </a:xfrm>
          <a:prstGeom prst="rect">
            <a:avLst/>
          </a:prstGeom>
        </p:spPr>
      </p:pic>
      <p:sp>
        <p:nvSpPr>
          <p:cNvPr id="10" name="文本框 9"/>
          <p:cNvSpPr txBox="1"/>
          <p:nvPr/>
        </p:nvSpPr>
        <p:spPr>
          <a:xfrm>
            <a:off x="633730" y="2229219"/>
            <a:ext cx="4519042" cy="645160"/>
          </a:xfrm>
          <a:prstGeom prst="rect">
            <a:avLst/>
          </a:prstGeom>
          <a:noFill/>
        </p:spPr>
        <p:txBody>
          <a:bodyPr wrap="square" rtlCol="0">
            <a:spAutoFit/>
          </a:bodyPr>
          <a:p>
            <a:r>
              <a:rPr lang="zh-CN" dirty="0">
                <a:latin typeface="Arial Unicode MS" panose="020B0604020202020204" charset="-122"/>
                <a:ea typeface="Arial Unicode MS" panose="020B0604020202020204" charset="-122"/>
              </a:rPr>
              <a:t>More uniform pressure with mould </a:t>
            </a:r>
            <a:endParaRPr lang="zh-CN" dirty="0">
              <a:latin typeface="Arial Unicode MS" panose="020B0604020202020204" charset="-122"/>
              <a:ea typeface="Arial Unicode MS" panose="020B0604020202020204" charset="-122"/>
            </a:endParaRPr>
          </a:p>
          <a:p>
            <a:r>
              <a:rPr lang="zh-CN" dirty="0">
                <a:latin typeface="Arial Unicode MS" panose="020B0604020202020204" charset="-122"/>
                <a:ea typeface="Arial Unicode MS" panose="020B0604020202020204" charset="-122"/>
              </a:rPr>
              <a:t>springs</a:t>
            </a:r>
            <a:endParaRPr lang="zh-CN" dirty="0">
              <a:latin typeface="Arial Unicode MS" panose="020B0604020202020204" charset="-122"/>
              <a:ea typeface="Arial Unicode MS" panose="020B0604020202020204" charset="-122"/>
            </a:endParaRPr>
          </a:p>
        </p:txBody>
      </p:sp>
      <p:pic>
        <p:nvPicPr>
          <p:cNvPr id="5" name="图片 4" descr="P1044394 - 副本"/>
          <p:cNvPicPr>
            <a:picLocks noChangeAspect="1"/>
          </p:cNvPicPr>
          <p:nvPr/>
        </p:nvPicPr>
        <p:blipFill>
          <a:blip r:embed="rId2"/>
          <a:stretch>
            <a:fillRect/>
          </a:stretch>
        </p:blipFill>
        <p:spPr>
          <a:xfrm>
            <a:off x="716915" y="3463290"/>
            <a:ext cx="3347720" cy="2511425"/>
          </a:xfrm>
          <a:prstGeom prst="rect">
            <a:avLst/>
          </a:prstGeom>
        </p:spPr>
      </p:pic>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3030</Words>
  <Application>WPS 演示</Application>
  <PresentationFormat>自定义</PresentationFormat>
  <Paragraphs>132</Paragraphs>
  <Slides>16</Slides>
  <Notes>3</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16</vt:i4>
      </vt:variant>
    </vt:vector>
  </HeadingPairs>
  <TitlesOfParts>
    <vt:vector size="30" baseType="lpstr">
      <vt:lpstr>Arial</vt:lpstr>
      <vt:lpstr>宋体</vt:lpstr>
      <vt:lpstr>Wingdings</vt:lpstr>
      <vt:lpstr>幼圆</vt:lpstr>
      <vt:lpstr>微软雅黑</vt:lpstr>
      <vt:lpstr>方正幼线简体</vt:lpstr>
      <vt:lpstr>黑体</vt:lpstr>
      <vt:lpstr>方正黑体简体</vt:lpstr>
      <vt:lpstr>Arial Unicode MS</vt:lpstr>
      <vt:lpstr>Calibri</vt:lpstr>
      <vt:lpstr>Calibri Light</vt:lpstr>
      <vt:lpstr>方正正准黑简体</vt:lpstr>
      <vt:lpstr>DFMincho-UB</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龙雨鑫</dc:creator>
  <cp:lastModifiedBy>Administrator</cp:lastModifiedBy>
  <cp:revision>82</cp:revision>
  <dcterms:created xsi:type="dcterms:W3CDTF">2015-05-05T08:02:00Z</dcterms:created>
  <dcterms:modified xsi:type="dcterms:W3CDTF">2019-10-31T06:15:15Z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2052-11.1.0.9208</vt:lpwstr>
  </property>
</Properties>
</file>